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97" r:id="rId6"/>
    <p:sldId id="300" r:id="rId7"/>
    <p:sldId id="290" r:id="rId8"/>
    <p:sldId id="291" r:id="rId9"/>
    <p:sldId id="295" r:id="rId10"/>
    <p:sldId id="296" r:id="rId11"/>
    <p:sldId id="306" r:id="rId12"/>
    <p:sldId id="302" r:id="rId13"/>
    <p:sldId id="307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A67D89-B52F-146C-A839-DC8DE8405753}" name="Annette Valentine" initials="AV" userId="S::annette.valentine@cogentskills.com::0ade60cd-229f-4d99-8b32-0684f062f8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4D78F0"/>
    <a:srgbClr val="EEC8A9"/>
    <a:srgbClr val="EFCBAE"/>
    <a:srgbClr val="FBF4EE"/>
    <a:srgbClr val="1CE2D9"/>
    <a:srgbClr val="3B6DC7"/>
    <a:srgbClr val="44546A"/>
    <a:srgbClr val="5568F4"/>
    <a:srgbClr val="6C7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F077A-5866-6C37-2CB0-6011CE9A8D39}" v="405" dt="2023-03-24T11:44:03.182"/>
    <p1510:client id="{6EC746A2-7745-0F2C-8B28-1C95B11831BB}" v="1616" dt="2023-02-28T18:33:11.640"/>
    <p1510:client id="{A9FAA06A-2704-5D68-AD85-E12E8969B505}" v="2894" dt="2023-03-24T16:42:43.914"/>
    <p1510:client id="{BAA89CCB-59F4-08AF-DA57-2497E2502EA0}" v="1106" dt="2023-03-24T16:34:29.936"/>
    <p1510:client id="{DEAF363D-23B8-466D-BDDD-C3528BB750C6}" v="62" dt="2023-02-22T12:58:55.720"/>
    <p1510:client id="{E79E1B61-BA42-8353-D4D0-16C45BF300F2}" v="1509" dt="2023-02-28T18:08:42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2" autoAdjust="0"/>
  </p:normalViewPr>
  <p:slideViewPr>
    <p:cSldViewPr snapToGrid="0">
      <p:cViewPr varScale="1">
        <p:scale>
          <a:sx n="73" d="100"/>
          <a:sy n="73" d="100"/>
        </p:scale>
        <p:origin x="2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E4C08-C8D4-4A44-9BFF-6AB7A6893FFC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CBC57-AA1F-475C-AEC5-81C06B57F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2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977BE-89CA-4E78-8185-A927A72459EB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4434-1EE1-43FD-ADF5-3AC57CF8A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64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We are confident that this is at best an optimistic  view of our minimum future requirements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The capability and capacity are a non-negotiable for </a:t>
            </a:r>
            <a:r>
              <a:rPr lang="en-US" dirty="0" err="1"/>
              <a:t>defence</a:t>
            </a:r>
            <a:r>
              <a:rPr lang="en-US" dirty="0"/>
              <a:t>, we need to use our resources in a smarter more efficient way to tackle the key skills challenges.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04434-1EE1-43FD-ADF5-3AC57CF8A5E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38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These issues can only be tackled by cross-sector, collaborative action via a well-informed, connected and leading voice on skills</a:t>
            </a:r>
            <a:endParaRPr lang="en-GB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</a:pPr>
            <a:endParaRPr lang="en-GB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04434-1EE1-43FD-ADF5-3AC57CF8A5E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93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unified and agile skills system with direct Links to </a:t>
            </a:r>
            <a:r>
              <a:rPr lang="en-US" b="1" u="sng"/>
              <a:t>all</a:t>
            </a:r>
            <a:r>
              <a:rPr lang="en-US"/>
              <a:t> client </a:t>
            </a:r>
            <a:r>
              <a:rPr lang="en-US" err="1"/>
              <a:t>organisations</a:t>
            </a:r>
            <a:r>
              <a:rPr lang="en-US"/>
              <a:t> across nuclear life cycle in Civil and </a:t>
            </a:r>
            <a:r>
              <a:rPr lang="en-US" err="1"/>
              <a:t>Defence</a:t>
            </a:r>
            <a:r>
              <a:rPr lang="en-US"/>
              <a:t> as well as to government departments associated with skills for nuclear</a:t>
            </a:r>
          </a:p>
          <a:p>
            <a:endParaRPr lang="en-US">
              <a:cs typeface="Calibri"/>
            </a:endParaRPr>
          </a:p>
          <a:p>
            <a:r>
              <a:rPr lang="en-US" b="1"/>
              <a:t>NSSB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/>
              <a:t>•Sets the priority actions required (evidence based)</a:t>
            </a:r>
            <a:endParaRPr lang="en-US">
              <a:cs typeface="Calibri"/>
            </a:endParaRPr>
          </a:p>
          <a:p>
            <a:r>
              <a:rPr lang="en-US"/>
              <a:t>•Establishes a </a:t>
            </a:r>
            <a:r>
              <a:rPr lang="en-US" err="1"/>
              <a:t>programme</a:t>
            </a:r>
            <a:r>
              <a:rPr lang="en-US"/>
              <a:t> of activity, supported by Strategic Support Service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/>
              <a:t>Enabling Forum / Operational Delivery  </a:t>
            </a:r>
            <a:r>
              <a:rPr lang="en-US"/>
              <a:t>(made up of wider employers and providers) Turns insight (strategy, policy and market intelligence) into a manageable </a:t>
            </a:r>
            <a:r>
              <a:rPr lang="en-US" err="1"/>
              <a:t>programme</a:t>
            </a:r>
            <a:r>
              <a:rPr lang="en-US"/>
              <a:t> of risk mitigation activities.</a:t>
            </a:r>
            <a:endParaRPr lang="en-US">
              <a:cs typeface="Calibri"/>
            </a:endParaRPr>
          </a:p>
          <a:p>
            <a:r>
              <a:rPr lang="en-US"/>
              <a:t>•Feed into the evidence base by providing supply information and data associated with the skills risk.</a:t>
            </a:r>
            <a:endParaRPr lang="en-US">
              <a:cs typeface="Calibri"/>
            </a:endParaRPr>
          </a:p>
          <a:p>
            <a:r>
              <a:rPr lang="en-US"/>
              <a:t>•Monitor progress of </a:t>
            </a:r>
            <a:r>
              <a:rPr lang="en-US" err="1"/>
              <a:t>Programme</a:t>
            </a:r>
            <a:r>
              <a:rPr lang="en-US"/>
              <a:t> of Activity and escalates issues/risk to NSSB</a:t>
            </a:r>
            <a:endParaRPr lang="en-US">
              <a:cs typeface="Calibri"/>
            </a:endParaRPr>
          </a:p>
          <a:p>
            <a:r>
              <a:rPr lang="en-US"/>
              <a:t>•Establish task and finish groups (Sponsored by NSSB member)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04434-1EE1-43FD-ADF5-3AC57CF8A5E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6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NSSG takes an insight led approach to skills planning, using the latest LMI to identify, evaluate and prioritise significant skills risks, developing effective skills interventions designed to mitigate. </a:t>
            </a:r>
            <a:endParaRPr lang="en-GB"/>
          </a:p>
          <a:p>
            <a:r>
              <a:rPr lang="en-GB"/>
              <a:t>Developing interventions collaboratively where it makes sense to do so.</a:t>
            </a:r>
            <a:endParaRPr lang="en-GB">
              <a:cs typeface="Calibri"/>
            </a:endParaRPr>
          </a:p>
          <a:p>
            <a:r>
              <a:rPr lang="en-GB"/>
              <a:t>Pooling investment, provides greater efficiency, greater economies of scale, and greater standardisation</a:t>
            </a:r>
            <a:endParaRPr lang="en-GB">
              <a:cs typeface="Calibri"/>
            </a:endParaRPr>
          </a:p>
          <a:p>
            <a:r>
              <a:rPr lang="en-GB"/>
              <a:t>Adopting robust Programme Management Principles to monitor progress</a:t>
            </a:r>
            <a:endParaRPr lang="en-GB">
              <a:cs typeface="Calibri"/>
            </a:endParaRP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04434-1EE1-43FD-ADF5-3AC57CF8A5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84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NWA in here - </a:t>
            </a:r>
            <a:endParaRPr lang="en-US"/>
          </a:p>
          <a:p>
            <a:r>
              <a:rPr lang="en-US"/>
              <a:t>Labour Market </a:t>
            </a:r>
            <a:r>
              <a:rPr lang="en-US" err="1"/>
              <a:t>Intelligene</a:t>
            </a:r>
            <a:r>
              <a:rPr lang="en-US"/>
              <a:t> provides insight for:</a:t>
            </a:r>
          </a:p>
          <a:p>
            <a:r>
              <a:rPr lang="en-US"/>
              <a:t>HMG decision making</a:t>
            </a:r>
            <a:endParaRPr lang="en-US">
              <a:cs typeface="Calibri"/>
            </a:endParaRPr>
          </a:p>
          <a:p>
            <a:r>
              <a:rPr lang="en-US"/>
              <a:t>Production of Skills Heat Maps  </a:t>
            </a:r>
            <a:endParaRPr lang="en-US">
              <a:cs typeface="Calibri"/>
            </a:endParaRPr>
          </a:p>
          <a:p>
            <a:r>
              <a:rPr lang="en-US"/>
              <a:t>Scenario Modelling for future workforce requirements</a:t>
            </a:r>
            <a:endParaRPr lang="en-US">
              <a:cs typeface="Calibri"/>
            </a:endParaRPr>
          </a:p>
          <a:p>
            <a:r>
              <a:rPr lang="en-US"/>
              <a:t>Insight in relation to skills supply challenges in the nuclear sector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04434-1EE1-43FD-ADF5-3AC57CF8A5E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01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04434-1EE1-43FD-ADF5-3AC57CF8A5E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93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F5F6A82-181E-96A5-9A24-998F09381EEF}"/>
              </a:ext>
            </a:extLst>
          </p:cNvPr>
          <p:cNvSpPr/>
          <p:nvPr userDrawn="1"/>
        </p:nvSpPr>
        <p:spPr>
          <a:xfrm rot="7776667">
            <a:off x="-5811410" y="-2408620"/>
            <a:ext cx="16752557" cy="15215409"/>
          </a:xfrm>
          <a:prstGeom prst="ellipse">
            <a:avLst/>
          </a:prstGeom>
          <a:noFill/>
          <a:ln w="2286000" cap="flat" cmpd="sng" algn="ctr">
            <a:gradFill>
              <a:gsLst>
                <a:gs pos="21000">
                  <a:srgbClr val="5568F4"/>
                </a:gs>
                <a:gs pos="65000">
                  <a:srgbClr val="1CE2D9"/>
                </a:gs>
              </a:gsLst>
              <a:lin ang="7200000" scaled="0"/>
            </a:gradFill>
            <a:prstDash val="solid"/>
            <a:miter lim="800000"/>
          </a:ln>
          <a:effectLst>
            <a:outerShdw blurRad="407392" dist="27331" algn="tl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2"/>
          <a:stretch/>
        </p:blipFill>
        <p:spPr>
          <a:xfrm>
            <a:off x="359553" y="395056"/>
            <a:ext cx="2001908" cy="7493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6" t="1" b="1927"/>
          <a:stretch/>
        </p:blipFill>
        <p:spPr>
          <a:xfrm>
            <a:off x="9534525" y="5972176"/>
            <a:ext cx="1603531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2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52C4CC6-730D-461A-FED8-552D135241DD}"/>
              </a:ext>
            </a:extLst>
          </p:cNvPr>
          <p:cNvSpPr/>
          <p:nvPr userDrawn="1"/>
        </p:nvSpPr>
        <p:spPr>
          <a:xfrm rot="8188674">
            <a:off x="1023408" y="-3084197"/>
            <a:ext cx="14536124" cy="13956060"/>
          </a:xfrm>
          <a:prstGeom prst="ellipse">
            <a:avLst/>
          </a:prstGeom>
          <a:noFill/>
          <a:ln w="2286000" cap="flat" cmpd="sng" algn="ctr">
            <a:gradFill>
              <a:gsLst>
                <a:gs pos="21000">
                  <a:srgbClr val="5568F4"/>
                </a:gs>
                <a:gs pos="65000">
                  <a:srgbClr val="1CE2D9"/>
                </a:gs>
              </a:gsLst>
              <a:lin ang="7200000" scaled="0"/>
            </a:gradFill>
            <a:prstDash val="solid"/>
            <a:miter lim="800000"/>
          </a:ln>
          <a:effectLst>
            <a:outerShdw blurRad="407392" dist="27331" algn="tl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2"/>
          <a:stretch/>
        </p:blipFill>
        <p:spPr>
          <a:xfrm>
            <a:off x="9849782" y="190870"/>
            <a:ext cx="2001908" cy="749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6" t="1" b="1927"/>
          <a:stretch/>
        </p:blipFill>
        <p:spPr>
          <a:xfrm>
            <a:off x="533400" y="5762626"/>
            <a:ext cx="1603531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8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9B871EE-82A4-E218-0B21-44A7C60895B0}"/>
              </a:ext>
            </a:extLst>
          </p:cNvPr>
          <p:cNvSpPr/>
          <p:nvPr userDrawn="1"/>
        </p:nvSpPr>
        <p:spPr>
          <a:xfrm rot="5101738">
            <a:off x="8057618" y="3617985"/>
            <a:ext cx="16752557" cy="15215409"/>
          </a:xfrm>
          <a:prstGeom prst="ellipse">
            <a:avLst/>
          </a:prstGeom>
          <a:noFill/>
          <a:ln w="3175000">
            <a:gradFill>
              <a:gsLst>
                <a:gs pos="21000">
                  <a:srgbClr val="5568F4"/>
                </a:gs>
                <a:gs pos="65000">
                  <a:srgbClr val="1CE2D9"/>
                </a:gs>
              </a:gsLst>
              <a:lin ang="7200000" scaled="0"/>
            </a:gradFill>
          </a:ln>
          <a:effectLst>
            <a:outerShdw blurRad="407392" dist="27331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2"/>
          <a:stretch/>
        </p:blipFill>
        <p:spPr>
          <a:xfrm>
            <a:off x="190877" y="5937203"/>
            <a:ext cx="2001908" cy="7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7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lay 12"/>
          <p:cNvSpPr/>
          <p:nvPr userDrawn="1"/>
        </p:nvSpPr>
        <p:spPr>
          <a:xfrm rot="10800000">
            <a:off x="7792491" y="-116816"/>
            <a:ext cx="7109200" cy="8367274"/>
          </a:xfrm>
          <a:prstGeom prst="flowChartDelay">
            <a:avLst/>
          </a:prstGeom>
          <a:blipFill dpi="0" rotWithShape="1">
            <a:blip r:embed="rId2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Placeholder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2"/>
          <a:stretch/>
        </p:blipFill>
        <p:spPr>
          <a:xfrm>
            <a:off x="190877" y="5937203"/>
            <a:ext cx="2001908" cy="7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1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27AD6E-A38E-3970-449B-F3BE1CA3B5AB}"/>
              </a:ext>
            </a:extLst>
          </p:cNvPr>
          <p:cNvSpPr/>
          <p:nvPr userDrawn="1"/>
        </p:nvSpPr>
        <p:spPr>
          <a:xfrm rot="7776667">
            <a:off x="-6524778" y="-3585296"/>
            <a:ext cx="19807312" cy="15215409"/>
          </a:xfrm>
          <a:prstGeom prst="ellipse">
            <a:avLst/>
          </a:prstGeom>
          <a:noFill/>
          <a:ln w="1524000">
            <a:gradFill>
              <a:gsLst>
                <a:gs pos="21000">
                  <a:srgbClr val="5568F4"/>
                </a:gs>
                <a:gs pos="65000">
                  <a:srgbClr val="1CE2D9"/>
                </a:gs>
              </a:gsLst>
              <a:lin ang="7200000" scaled="0"/>
            </a:gradFill>
          </a:ln>
          <a:effectLst>
            <a:outerShdw blurRad="407392" dist="27331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2"/>
          <a:stretch/>
        </p:blipFill>
        <p:spPr>
          <a:xfrm>
            <a:off x="190877" y="5937203"/>
            <a:ext cx="2001908" cy="7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8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27AD6E-A38E-3970-449B-F3BE1CA3B5AB}"/>
              </a:ext>
            </a:extLst>
          </p:cNvPr>
          <p:cNvSpPr/>
          <p:nvPr userDrawn="1"/>
        </p:nvSpPr>
        <p:spPr>
          <a:xfrm rot="11186816">
            <a:off x="-6056670" y="-1410605"/>
            <a:ext cx="19807312" cy="15215409"/>
          </a:xfrm>
          <a:prstGeom prst="ellipse">
            <a:avLst/>
          </a:prstGeom>
          <a:noFill/>
          <a:ln w="1524000" cap="flat" cmpd="sng" algn="ctr">
            <a:gradFill>
              <a:gsLst>
                <a:gs pos="21000">
                  <a:srgbClr val="5568F4"/>
                </a:gs>
                <a:gs pos="65000">
                  <a:srgbClr val="1CE2D9"/>
                </a:gs>
              </a:gsLst>
              <a:lin ang="7200000" scaled="0"/>
            </a:gradFill>
            <a:prstDash val="solid"/>
            <a:miter lim="800000"/>
          </a:ln>
          <a:effectLst>
            <a:outerShdw blurRad="407392" dist="27331" algn="tl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2"/>
          <a:stretch/>
        </p:blipFill>
        <p:spPr>
          <a:xfrm>
            <a:off x="190877" y="5937203"/>
            <a:ext cx="2001908" cy="7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2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-1518166" y="1034880"/>
            <a:ext cx="9135292" cy="609895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243592" y="608137"/>
            <a:ext cx="5748338" cy="5835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37606" y="557213"/>
            <a:ext cx="4918166" cy="1315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7"/>
          <a:stretch/>
        </p:blipFill>
        <p:spPr>
          <a:xfrm>
            <a:off x="437606" y="5812971"/>
            <a:ext cx="2159726" cy="8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5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4C4B8F4-3DCB-6720-A741-743D4912C0DF}"/>
              </a:ext>
            </a:extLst>
          </p:cNvPr>
          <p:cNvSpPr/>
          <p:nvPr userDrawn="1"/>
        </p:nvSpPr>
        <p:spPr>
          <a:xfrm rot="913725">
            <a:off x="-1899140" y="-161770"/>
            <a:ext cx="16292119" cy="12980894"/>
          </a:xfrm>
          <a:prstGeom prst="ellipse">
            <a:avLst/>
          </a:prstGeom>
          <a:noFill/>
          <a:ln w="2286000" cap="flat" cmpd="sng" algn="ctr">
            <a:gradFill>
              <a:gsLst>
                <a:gs pos="21000">
                  <a:srgbClr val="5568F4"/>
                </a:gs>
                <a:gs pos="65000">
                  <a:srgbClr val="1CE2D9"/>
                </a:gs>
              </a:gsLst>
              <a:lin ang="7200000" scaled="0"/>
            </a:gradFill>
            <a:prstDash val="solid"/>
            <a:miter lim="800000"/>
          </a:ln>
          <a:effectLst>
            <a:outerShdw blurRad="407392" dist="27331" sx="101000" sy="101000" algn="tl" rotWithShape="0">
              <a:prstClr val="black">
                <a:alpha val="10973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4D4287-EF68-9357-E792-E56FA14186D7}"/>
              </a:ext>
            </a:extLst>
          </p:cNvPr>
          <p:cNvSpPr/>
          <p:nvPr userDrawn="1"/>
        </p:nvSpPr>
        <p:spPr>
          <a:xfrm rot="16573724">
            <a:off x="9461019" y="-10794108"/>
            <a:ext cx="9851087" cy="17440996"/>
          </a:xfrm>
          <a:prstGeom prst="ellipse">
            <a:avLst/>
          </a:prstGeom>
          <a:noFill/>
          <a:ln w="2286000" cap="flat" cmpd="sng" algn="ctr">
            <a:gradFill>
              <a:gsLst>
                <a:gs pos="20000">
                  <a:srgbClr val="C44FD9"/>
                </a:gs>
                <a:gs pos="78000">
                  <a:srgbClr val="5568F4"/>
                </a:gs>
              </a:gsLst>
              <a:lin ang="4200000" scaled="0"/>
            </a:gradFill>
            <a:prstDash val="solid"/>
            <a:miter lim="800000"/>
          </a:ln>
          <a:effectLst>
            <a:outerShdw blurRad="541110" dist="635279" sx="108000" sy="108000" algn="ctr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2"/>
          <a:stretch/>
        </p:blipFill>
        <p:spPr>
          <a:xfrm>
            <a:off x="3679800" y="3185124"/>
            <a:ext cx="3942009" cy="14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9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5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6544" y="2258080"/>
            <a:ext cx="9106095" cy="244794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6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Stronger Together: </a:t>
            </a:r>
            <a:br>
              <a:rPr lang="en-GB" sz="6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GB" sz="6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 Strategic Skills </a:t>
            </a:r>
            <a:br>
              <a:rPr lang="en-GB" sz="6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GB" sz="6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Partnership for Nuclear</a:t>
            </a:r>
          </a:p>
        </p:txBody>
      </p:sp>
    </p:spTree>
    <p:extLst>
      <p:ext uri="{BB962C8B-B14F-4D97-AF65-F5344CB8AC3E}">
        <p14:creationId xmlns:p14="http://schemas.microsoft.com/office/powerpoint/2010/main" val="289034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Provider Capacity/Capability Review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Project Outline</a:t>
            </a:r>
            <a:r>
              <a:rPr lang="en-GB" dirty="0" smtClean="0"/>
              <a:t>:  To understand the current capacity of existing nuclear skills provision against demand and the barriers to the upscaling of provision to meet increasing demand.  Specifically, the identification and understanding of: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 smtClean="0"/>
              <a:t>Duplication </a:t>
            </a:r>
            <a:r>
              <a:rPr lang="en-GB" dirty="0"/>
              <a:t>of </a:t>
            </a:r>
            <a:r>
              <a:rPr lang="en-GB" dirty="0" smtClean="0"/>
              <a:t>effort and spare </a:t>
            </a:r>
            <a:r>
              <a:rPr lang="en-GB" dirty="0"/>
              <a:t>capacity</a:t>
            </a:r>
          </a:p>
          <a:p>
            <a:pPr lvl="0"/>
            <a:r>
              <a:rPr lang="en-GB" dirty="0" smtClean="0"/>
              <a:t>Planned </a:t>
            </a:r>
            <a:r>
              <a:rPr lang="en-GB" dirty="0"/>
              <a:t>and aspirational increases in </a:t>
            </a:r>
            <a:r>
              <a:rPr lang="en-GB" dirty="0" smtClean="0"/>
              <a:t>C&amp;C</a:t>
            </a:r>
          </a:p>
          <a:p>
            <a:pPr lvl="0"/>
            <a:r>
              <a:rPr lang="en-GB" dirty="0" smtClean="0"/>
              <a:t>The geographical spread of C&amp;C</a:t>
            </a:r>
            <a:endParaRPr lang="en-GB" dirty="0"/>
          </a:p>
          <a:p>
            <a:pPr lvl="0"/>
            <a:r>
              <a:rPr lang="en-GB" dirty="0" smtClean="0"/>
              <a:t>The required C&amp;C to </a:t>
            </a:r>
            <a:r>
              <a:rPr lang="en-GB" dirty="0"/>
              <a:t>support current and future programmes</a:t>
            </a:r>
          </a:p>
          <a:p>
            <a:pPr lvl="0"/>
            <a:r>
              <a:rPr lang="en-GB" dirty="0" smtClean="0"/>
              <a:t>Shortfalls </a:t>
            </a:r>
            <a:r>
              <a:rPr lang="en-GB" dirty="0"/>
              <a:t>in planned </a:t>
            </a:r>
            <a:r>
              <a:rPr lang="en-GB" dirty="0" smtClean="0"/>
              <a:t>C&amp;C to </a:t>
            </a:r>
            <a:r>
              <a:rPr lang="en-GB" dirty="0"/>
              <a:t>meet current and future programmes</a:t>
            </a:r>
          </a:p>
          <a:p>
            <a:pPr lvl="0"/>
            <a:r>
              <a:rPr lang="en-GB" dirty="0" smtClean="0"/>
              <a:t>Recommendations </a:t>
            </a:r>
            <a:r>
              <a:rPr lang="en-GB" dirty="0"/>
              <a:t>to support future investment to </a:t>
            </a:r>
            <a:r>
              <a:rPr lang="en-GB" dirty="0" smtClean="0"/>
              <a:t>grow/optimise C&amp;C</a:t>
            </a:r>
          </a:p>
        </p:txBody>
      </p:sp>
    </p:spTree>
    <p:extLst>
      <p:ext uri="{BB962C8B-B14F-4D97-AF65-F5344CB8AC3E}">
        <p14:creationId xmlns:p14="http://schemas.microsoft.com/office/powerpoint/2010/main" val="329233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90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j-lt"/>
                <a:cs typeface="Calibri"/>
              </a:rPr>
              <a:t>NSSG Mission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265" y="1866534"/>
            <a:ext cx="8447996" cy="31244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3600">
                <a:solidFill>
                  <a:schemeClr val="tx2">
                    <a:lumMod val="75000"/>
                  </a:schemeClr>
                </a:solidFill>
              </a:rPr>
              <a:t>The NSSG brings together our nuclear sector, to collaborate on common skills challenges. Using an evidence-based approach, we identify the key skills risks and develop effective prioritised interventions designed to mitigate critical skills gaps.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434B5-314F-8985-E00F-709C8E68AB92}"/>
              </a:ext>
            </a:extLst>
          </p:cNvPr>
          <p:cNvSpPr/>
          <p:nvPr/>
        </p:nvSpPr>
        <p:spPr>
          <a:xfrm>
            <a:off x="785934" y="1643062"/>
            <a:ext cx="9589476" cy="3575539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>
                <a:solidFill>
                  <a:srgbClr val="44546A"/>
                </a:solidFill>
                <a:latin typeface="Calibri" panose="020F0502020204030204"/>
              </a:rPr>
              <a:t>The Scale of the Skills Challenge</a:t>
            </a:r>
            <a:endParaRPr lang="en-GB" sz="360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FA56719-9887-EF7B-EE08-7B9AB607D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666" y="2201402"/>
            <a:ext cx="4464526" cy="2790205"/>
          </a:xfrm>
          <a:prstGeom prst="rect">
            <a:avLst/>
          </a:prstGeom>
          <a:ln>
            <a:solidFill>
              <a:srgbClr val="2F5597"/>
            </a:solidFill>
          </a:ln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3A89E678-12F8-F4DF-D7B5-F63E2FCBA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43" y="2202234"/>
            <a:ext cx="4463197" cy="2789373"/>
          </a:xfrm>
          <a:prstGeom prst="rect">
            <a:avLst/>
          </a:prstGeom>
          <a:ln>
            <a:solidFill>
              <a:srgbClr val="2F5597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46F759-3E9B-FF9D-D2E4-55C9A2E55446}"/>
              </a:ext>
            </a:extLst>
          </p:cNvPr>
          <p:cNvSpPr txBox="1"/>
          <p:nvPr/>
        </p:nvSpPr>
        <p:spPr>
          <a:xfrm>
            <a:off x="6841026" y="1612483"/>
            <a:ext cx="333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 conservative view of civil(24 GWE) and defence skills requirements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D870D-1CDB-26DA-8B8A-EB88582A3F54}"/>
              </a:ext>
            </a:extLst>
          </p:cNvPr>
          <p:cNvSpPr txBox="1"/>
          <p:nvPr/>
        </p:nvSpPr>
        <p:spPr>
          <a:xfrm>
            <a:off x="1130388" y="1793152"/>
            <a:ext cx="1626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tx2"/>
                </a:solidFill>
              </a:rPr>
              <a:t>Today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169842" y="3044014"/>
            <a:ext cx="1101122" cy="868680"/>
          </a:xfrm>
          <a:prstGeom prst="rightArrow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id="{EE73909C-C052-B7C5-B429-5758AEC05DDA}"/>
              </a:ext>
            </a:extLst>
          </p:cNvPr>
          <p:cNvSpPr/>
          <p:nvPr/>
        </p:nvSpPr>
        <p:spPr>
          <a:xfrm>
            <a:off x="2756389" y="5167423"/>
            <a:ext cx="7131890" cy="1575485"/>
          </a:xfrm>
          <a:prstGeom prst="wedgeRoundRectCallout">
            <a:avLst>
              <a:gd name="adj1" fmla="val -20907"/>
              <a:gd name="adj2" fmla="val -45272"/>
              <a:gd name="adj3" fmla="val 16667"/>
            </a:avLst>
          </a:prstGeom>
          <a:solidFill>
            <a:srgbClr val="2F5597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Recruitment </a:t>
            </a:r>
            <a:r>
              <a:rPr lang="en-GB" sz="2800" dirty="0"/>
              <a:t>increase by </a:t>
            </a:r>
            <a:r>
              <a:rPr lang="en-GB" sz="2800" b="1" dirty="0"/>
              <a:t>at least </a:t>
            </a:r>
            <a:r>
              <a:rPr lang="en-GB" sz="2800" dirty="0"/>
              <a:t>300% to meet the ambitions of civil (25GWe) and defence programme by 2050</a:t>
            </a:r>
            <a:endParaRPr lang="en-GB" sz="2800" dirty="0">
              <a:cs typeface="Calibri"/>
            </a:endParaRPr>
          </a:p>
          <a:p>
            <a:pPr algn="ctr"/>
            <a:endParaRPr lang="en-GB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77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6AE61E-D296-F9C2-8E81-3E23E73D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chemeClr val="tx2">
                    <a:lumMod val="75000"/>
                  </a:schemeClr>
                </a:solidFill>
                <a:latin typeface="+mn-lt"/>
              </a:rPr>
              <a:t>Key Skills Challenges</a:t>
            </a:r>
            <a:endParaRPr lang="en-GB" b="1">
              <a:solidFill>
                <a:schemeClr val="tx2">
                  <a:lumMod val="75000"/>
                </a:schemeClr>
              </a:solidFill>
              <a:latin typeface="+mn-lt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CD5C06-6B87-4353-9B30-FBBC2E1E9DD0}"/>
              </a:ext>
            </a:extLst>
          </p:cNvPr>
          <p:cNvGrpSpPr/>
          <p:nvPr/>
        </p:nvGrpSpPr>
        <p:grpSpPr>
          <a:xfrm>
            <a:off x="11544" y="1244022"/>
            <a:ext cx="10437089" cy="3174999"/>
            <a:chOff x="11544" y="1244022"/>
            <a:chExt cx="10437089" cy="317499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C85869C-9262-0805-8650-3C6D8455A464}"/>
                </a:ext>
              </a:extLst>
            </p:cNvPr>
            <p:cNvGrpSpPr/>
            <p:nvPr/>
          </p:nvGrpSpPr>
          <p:grpSpPr>
            <a:xfrm>
              <a:off x="11544" y="1244022"/>
              <a:ext cx="10437089" cy="3174999"/>
              <a:chOff x="2055090" y="3680114"/>
              <a:chExt cx="10437089" cy="3174999"/>
            </a:xfrm>
          </p:grpSpPr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785517FE-07EB-125D-D835-9D682F3E8275}"/>
                  </a:ext>
                </a:extLst>
              </p:cNvPr>
              <p:cNvSpPr/>
              <p:nvPr/>
            </p:nvSpPr>
            <p:spPr>
              <a:xfrm>
                <a:off x="2055090" y="3680114"/>
                <a:ext cx="3428999" cy="3174999"/>
              </a:xfrm>
              <a:prstGeom prst="diamond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id="{B00547DB-F59C-8AAA-DB34-97DCF9F68662}"/>
                  </a:ext>
                </a:extLst>
              </p:cNvPr>
              <p:cNvSpPr/>
              <p:nvPr/>
            </p:nvSpPr>
            <p:spPr>
              <a:xfrm>
                <a:off x="5564908" y="3680114"/>
                <a:ext cx="3428999" cy="3174999"/>
              </a:xfrm>
              <a:prstGeom prst="diamond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iamond 8">
                <a:extLst>
                  <a:ext uri="{FF2B5EF4-FFF2-40B4-BE49-F238E27FC236}">
                    <a16:creationId xmlns:a16="http://schemas.microsoft.com/office/drawing/2014/main" id="{BAE5A5FB-B1F1-62B7-0FF5-15E9547D87D6}"/>
                  </a:ext>
                </a:extLst>
              </p:cNvPr>
              <p:cNvSpPr/>
              <p:nvPr/>
            </p:nvSpPr>
            <p:spPr>
              <a:xfrm>
                <a:off x="9063180" y="3680114"/>
                <a:ext cx="3428999" cy="3174999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85BE83-0E5E-B411-6314-1B82BF67F077}"/>
                </a:ext>
              </a:extLst>
            </p:cNvPr>
            <p:cNvSpPr txBox="1"/>
            <p:nvPr/>
          </p:nvSpPr>
          <p:spPr>
            <a:xfrm>
              <a:off x="663865" y="2404339"/>
              <a:ext cx="2118590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cs typeface="Calibri" panose="020F0502020204030204"/>
                </a:rPr>
                <a:t>Critical Skills Gaps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C59369-F82B-2959-53C0-2658AF732451}"/>
                </a:ext>
              </a:extLst>
            </p:cNvPr>
            <p:cNvSpPr txBox="1"/>
            <p:nvPr/>
          </p:nvSpPr>
          <p:spPr>
            <a:xfrm>
              <a:off x="4192443" y="2385306"/>
              <a:ext cx="211859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D63B30-85D2-3C41-D3B1-F86AD3E9AFE0}"/>
                </a:ext>
              </a:extLst>
            </p:cNvPr>
            <p:cNvSpPr txBox="1"/>
            <p:nvPr/>
          </p:nvSpPr>
          <p:spPr>
            <a:xfrm>
              <a:off x="7669066" y="2404339"/>
              <a:ext cx="2118590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cs typeface="Calibri" panose="020F0502020204030204"/>
                </a:rPr>
                <a:t>Competition for Talent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FBE6334-930D-40B5-9AAD-988ED9DB930B}"/>
              </a:ext>
            </a:extLst>
          </p:cNvPr>
          <p:cNvGrpSpPr/>
          <p:nvPr/>
        </p:nvGrpSpPr>
        <p:grpSpPr>
          <a:xfrm>
            <a:off x="1720271" y="3241386"/>
            <a:ext cx="10437089" cy="3174999"/>
            <a:chOff x="1720271" y="3241386"/>
            <a:chExt cx="10437089" cy="31749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F38EA86-5F20-BA54-30BF-1556E1ED9468}"/>
                </a:ext>
              </a:extLst>
            </p:cNvPr>
            <p:cNvGrpSpPr/>
            <p:nvPr/>
          </p:nvGrpSpPr>
          <p:grpSpPr>
            <a:xfrm>
              <a:off x="1720271" y="3241386"/>
              <a:ext cx="10437089" cy="3174999"/>
              <a:chOff x="2055090" y="3680114"/>
              <a:chExt cx="10437089" cy="3174999"/>
            </a:xfrm>
          </p:grpSpPr>
          <p:sp>
            <p:nvSpPr>
              <p:cNvPr id="14" name="Diamond 13">
                <a:extLst>
                  <a:ext uri="{FF2B5EF4-FFF2-40B4-BE49-F238E27FC236}">
                    <a16:creationId xmlns:a16="http://schemas.microsoft.com/office/drawing/2014/main" id="{0DFA1111-E390-843A-B90A-3EA78D13BE52}"/>
                  </a:ext>
                </a:extLst>
              </p:cNvPr>
              <p:cNvSpPr/>
              <p:nvPr/>
            </p:nvSpPr>
            <p:spPr>
              <a:xfrm>
                <a:off x="2055090" y="3680114"/>
                <a:ext cx="3428999" cy="3174999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iamond 14">
                <a:extLst>
                  <a:ext uri="{FF2B5EF4-FFF2-40B4-BE49-F238E27FC236}">
                    <a16:creationId xmlns:a16="http://schemas.microsoft.com/office/drawing/2014/main" id="{E0773DD1-D49F-2EE9-1C84-9E516E045FB7}"/>
                  </a:ext>
                </a:extLst>
              </p:cNvPr>
              <p:cNvSpPr/>
              <p:nvPr/>
            </p:nvSpPr>
            <p:spPr>
              <a:xfrm>
                <a:off x="5564908" y="3680114"/>
                <a:ext cx="3428999" cy="3174999"/>
              </a:xfrm>
              <a:prstGeom prst="diamon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iamond 15">
                <a:extLst>
                  <a:ext uri="{FF2B5EF4-FFF2-40B4-BE49-F238E27FC236}">
                    <a16:creationId xmlns:a16="http://schemas.microsoft.com/office/drawing/2014/main" id="{7DAC10B1-664B-756B-7EF1-C9FF5D252FEC}"/>
                  </a:ext>
                </a:extLst>
              </p:cNvPr>
              <p:cNvSpPr/>
              <p:nvPr/>
            </p:nvSpPr>
            <p:spPr>
              <a:xfrm>
                <a:off x="9063180" y="3680114"/>
                <a:ext cx="3428999" cy="3174999"/>
              </a:xfrm>
              <a:prstGeom prst="diamond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E94ABE-3BED-851B-E617-D78B97D5423A}"/>
                </a:ext>
              </a:extLst>
            </p:cNvPr>
            <p:cNvSpPr txBox="1"/>
            <p:nvPr/>
          </p:nvSpPr>
          <p:spPr>
            <a:xfrm>
              <a:off x="2375475" y="4413247"/>
              <a:ext cx="2118590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cs typeface="Calibri" panose="020F0502020204030204"/>
                </a:rPr>
                <a:t>Mobility of Labour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07C8C7-1145-907C-0036-FEBB7D9B351A}"/>
                </a:ext>
              </a:extLst>
            </p:cNvPr>
            <p:cNvSpPr txBox="1"/>
            <p:nvPr/>
          </p:nvSpPr>
          <p:spPr>
            <a:xfrm>
              <a:off x="5891066" y="4413246"/>
              <a:ext cx="2361546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Lack of Standardisation</a:t>
              </a:r>
              <a:endParaRPr lang="en-US" sz="2400" b="1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00A4AB-EF7C-A5A0-9501-9F04B1784417}"/>
                </a:ext>
              </a:extLst>
            </p:cNvPr>
            <p:cNvSpPr txBox="1"/>
            <p:nvPr/>
          </p:nvSpPr>
          <p:spPr>
            <a:xfrm>
              <a:off x="9383565" y="4413246"/>
              <a:ext cx="2118590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cs typeface="Calibri" panose="020F0502020204030204"/>
                </a:rPr>
                <a:t>Workforce Diversity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085BE83-0E5E-B411-6314-1B82BF67F077}"/>
              </a:ext>
            </a:extLst>
          </p:cNvPr>
          <p:cNvSpPr txBox="1"/>
          <p:nvPr/>
        </p:nvSpPr>
        <p:spPr>
          <a:xfrm>
            <a:off x="4149129" y="2456273"/>
            <a:ext cx="211859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cs typeface="Calibri" panose="020F0502020204030204"/>
              </a:rPr>
              <a:t>Sector Attractiveness</a:t>
            </a:r>
          </a:p>
        </p:txBody>
      </p:sp>
    </p:spTree>
    <p:extLst>
      <p:ext uri="{BB962C8B-B14F-4D97-AF65-F5344CB8AC3E}">
        <p14:creationId xmlns:p14="http://schemas.microsoft.com/office/powerpoint/2010/main" val="63457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71C511-6995-B951-3088-60B54CC36253}"/>
              </a:ext>
            </a:extLst>
          </p:cNvPr>
          <p:cNvCxnSpPr>
            <a:cxnSpLocks/>
          </p:cNvCxnSpPr>
          <p:nvPr/>
        </p:nvCxnSpPr>
        <p:spPr>
          <a:xfrm flipH="1" flipV="1">
            <a:off x="4217377" y="1315913"/>
            <a:ext cx="3165229" cy="2344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ket 2">
            <a:extLst>
              <a:ext uri="{FF2B5EF4-FFF2-40B4-BE49-F238E27FC236}">
                <a16:creationId xmlns:a16="http://schemas.microsoft.com/office/drawing/2014/main" id="{D311CD54-D094-47FF-9D30-5D09C424A854}"/>
              </a:ext>
            </a:extLst>
          </p:cNvPr>
          <p:cNvSpPr/>
          <p:nvPr/>
        </p:nvSpPr>
        <p:spPr>
          <a:xfrm rot="16200000">
            <a:off x="5494266" y="-1765306"/>
            <a:ext cx="383166" cy="9621985"/>
          </a:xfrm>
          <a:prstGeom prst="rightBracket">
            <a:avLst>
              <a:gd name="adj" fmla="val 45621"/>
            </a:avLst>
          </a:prstGeom>
          <a:ln w="4064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53C914-7834-7E02-6942-C3AD6AE3D584}"/>
              </a:ext>
            </a:extLst>
          </p:cNvPr>
          <p:cNvSpPr txBox="1">
            <a:spLocks/>
          </p:cNvSpPr>
          <p:nvPr/>
        </p:nvSpPr>
        <p:spPr>
          <a:xfrm>
            <a:off x="337127" y="-53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Sector Collaboration</a:t>
            </a:r>
            <a:endParaRPr lang="en-GB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C74692-5A84-3158-6233-83930CB7921F}"/>
              </a:ext>
            </a:extLst>
          </p:cNvPr>
          <p:cNvSpPr/>
          <p:nvPr/>
        </p:nvSpPr>
        <p:spPr>
          <a:xfrm>
            <a:off x="4624210" y="1131226"/>
            <a:ext cx="2412999" cy="4618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cs typeface="Calibri"/>
              </a:rPr>
              <a:t>NSSB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226576-F8AB-CE32-F298-B05FAA698476}"/>
              </a:ext>
            </a:extLst>
          </p:cNvPr>
          <p:cNvSpPr/>
          <p:nvPr/>
        </p:nvSpPr>
        <p:spPr>
          <a:xfrm>
            <a:off x="3190566" y="1991917"/>
            <a:ext cx="2459181" cy="4618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cs typeface="Calibri"/>
              </a:rPr>
              <a:t>Major Employers</a:t>
            </a: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5F72F85-A8D9-184F-B9D0-D8795B946950}"/>
              </a:ext>
            </a:extLst>
          </p:cNvPr>
          <p:cNvSpPr/>
          <p:nvPr/>
        </p:nvSpPr>
        <p:spPr>
          <a:xfrm>
            <a:off x="6013680" y="1988866"/>
            <a:ext cx="2459181" cy="4618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cs typeface="Calibri"/>
              </a:rPr>
              <a:t>Government </a:t>
            </a:r>
            <a:r>
              <a:rPr lang="en-US" sz="2000" b="1" err="1">
                <a:cs typeface="Calibri"/>
              </a:rPr>
              <a:t>Dept</a:t>
            </a:r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993D032-2828-4F6E-69C9-B23965F9FFBE}"/>
              </a:ext>
            </a:extLst>
          </p:cNvPr>
          <p:cNvSpPr/>
          <p:nvPr/>
        </p:nvSpPr>
        <p:spPr>
          <a:xfrm>
            <a:off x="4420477" y="2703537"/>
            <a:ext cx="2631830" cy="31212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Operational Delivery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D4656-BD7A-5314-8DF2-E891837DBCE7}"/>
              </a:ext>
            </a:extLst>
          </p:cNvPr>
          <p:cNvSpPr txBox="1"/>
          <p:nvPr/>
        </p:nvSpPr>
        <p:spPr>
          <a:xfrm>
            <a:off x="3765334" y="3128120"/>
            <a:ext cx="122945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cs typeface="Calibri"/>
              </a:rPr>
              <a:t>Employers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A758D-7A1B-0388-40EA-3F3C9E9821F5}"/>
              </a:ext>
            </a:extLst>
          </p:cNvPr>
          <p:cNvSpPr txBox="1"/>
          <p:nvPr/>
        </p:nvSpPr>
        <p:spPr>
          <a:xfrm>
            <a:off x="8413833" y="3123200"/>
            <a:ext cx="180226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cs typeface="Calibri"/>
              </a:rPr>
              <a:t>Enablers/Providers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C00FAB-B742-B074-7C26-5B009F5DADCD}"/>
              </a:ext>
            </a:extLst>
          </p:cNvPr>
          <p:cNvCxnSpPr/>
          <p:nvPr/>
        </p:nvCxnSpPr>
        <p:spPr>
          <a:xfrm flipH="1">
            <a:off x="8324984" y="3126353"/>
            <a:ext cx="23446" cy="336452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5F072401-023C-42C5-1107-F3625F3E2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849" y="3535893"/>
            <a:ext cx="1369393" cy="628135"/>
          </a:xfrm>
          <a:prstGeom prst="rect">
            <a:avLst/>
          </a:prstGeom>
        </p:spPr>
      </p:pic>
      <p:pic>
        <p:nvPicPr>
          <p:cNvPr id="21" name="Picture 24" descr="Icon&#10;&#10;Description automatically generated">
            <a:extLst>
              <a:ext uri="{FF2B5EF4-FFF2-40B4-BE49-F238E27FC236}">
                <a16:creationId xmlns:a16="http://schemas.microsoft.com/office/drawing/2014/main" id="{2B5F65D6-F710-C5B6-C9C3-84C1AE2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35" y="5151635"/>
            <a:ext cx="1369393" cy="369359"/>
          </a:xfrm>
          <a:prstGeom prst="rect">
            <a:avLst/>
          </a:prstGeom>
        </p:spPr>
      </p:pic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60B3ABD-9784-3CE6-8383-7A63D3EC9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692" y="5702872"/>
            <a:ext cx="1664678" cy="458009"/>
          </a:xfrm>
          <a:prstGeom prst="rect">
            <a:avLst/>
          </a:prstGeom>
        </p:spPr>
      </p:pic>
      <p:pic>
        <p:nvPicPr>
          <p:cNvPr id="5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CC5BB9-0BDF-69B8-A474-A2AE97770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4384" y="4337905"/>
            <a:ext cx="867508" cy="56197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CD27CB4-8DB3-E7F7-97B8-DFEE29BD7F14}"/>
              </a:ext>
            </a:extLst>
          </p:cNvPr>
          <p:cNvGrpSpPr/>
          <p:nvPr/>
        </p:nvGrpSpPr>
        <p:grpSpPr>
          <a:xfrm>
            <a:off x="1170039" y="3464554"/>
            <a:ext cx="6410692" cy="3165431"/>
            <a:chOff x="1148862" y="3432789"/>
            <a:chExt cx="6410692" cy="3165431"/>
          </a:xfrm>
        </p:grpSpPr>
        <p:pic>
          <p:nvPicPr>
            <p:cNvPr id="26" name="Picture 26" descr="Logo, company name&#10;&#10;Description automatically generated">
              <a:extLst>
                <a:ext uri="{FF2B5EF4-FFF2-40B4-BE49-F238E27FC236}">
                  <a16:creationId xmlns:a16="http://schemas.microsoft.com/office/drawing/2014/main" id="{D4FF5A1A-20AA-5D79-DAA8-0B67CFB21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4147" t="26771" r="34188" b="31424"/>
            <a:stretch/>
          </p:blipFill>
          <p:spPr>
            <a:xfrm>
              <a:off x="6592451" y="5621253"/>
              <a:ext cx="966257" cy="727580"/>
            </a:xfrm>
            <a:prstGeom prst="rect">
              <a:avLst/>
            </a:prstGeom>
          </p:spPr>
        </p:pic>
        <p:pic>
          <p:nvPicPr>
            <p:cNvPr id="40" name="Picture 40">
              <a:extLst>
                <a:ext uri="{FF2B5EF4-FFF2-40B4-BE49-F238E27FC236}">
                  <a16:creationId xmlns:a16="http://schemas.microsoft.com/office/drawing/2014/main" id="{4F1736EC-40AD-5B31-0164-9C454C5DD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95339" y="6016639"/>
              <a:ext cx="804031" cy="581581"/>
            </a:xfrm>
            <a:prstGeom prst="rect">
              <a:avLst/>
            </a:prstGeom>
          </p:spPr>
        </p:pic>
        <p:pic>
          <p:nvPicPr>
            <p:cNvPr id="42" name="Picture 42">
              <a:extLst>
                <a:ext uri="{FF2B5EF4-FFF2-40B4-BE49-F238E27FC236}">
                  <a16:creationId xmlns:a16="http://schemas.microsoft.com/office/drawing/2014/main" id="{F7E6A06B-9199-8C0A-FE2C-CDF6F183F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93047" y="3605880"/>
              <a:ext cx="1287639" cy="343315"/>
            </a:xfrm>
            <a:prstGeom prst="rect">
              <a:avLst/>
            </a:prstGeom>
          </p:spPr>
        </p:pic>
        <p:pic>
          <p:nvPicPr>
            <p:cNvPr id="43" name="Picture 43" descr="Text&#10;&#10;Description automatically generated">
              <a:extLst>
                <a:ext uri="{FF2B5EF4-FFF2-40B4-BE49-F238E27FC236}">
                  <a16:creationId xmlns:a16="http://schemas.microsoft.com/office/drawing/2014/main" id="{0FCD2488-6A7A-EA39-2593-6D2A6ACA9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88456" y="4831019"/>
              <a:ext cx="1418684" cy="388742"/>
            </a:xfrm>
            <a:prstGeom prst="rect">
              <a:avLst/>
            </a:prstGeom>
          </p:spPr>
        </p:pic>
        <p:pic>
          <p:nvPicPr>
            <p:cNvPr id="44" name="Picture 44">
              <a:extLst>
                <a:ext uri="{FF2B5EF4-FFF2-40B4-BE49-F238E27FC236}">
                  <a16:creationId xmlns:a16="http://schemas.microsoft.com/office/drawing/2014/main" id="{7B6B3F82-42D3-8AED-E62B-25E7F508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51333" y="3432789"/>
              <a:ext cx="1834662" cy="517281"/>
            </a:xfrm>
            <a:prstGeom prst="rect">
              <a:avLst/>
            </a:prstGeom>
          </p:spPr>
        </p:pic>
        <p:pic>
          <p:nvPicPr>
            <p:cNvPr id="45" name="Picture 45" descr="Logo, company name&#10;&#10;Description automatically generated">
              <a:extLst>
                <a:ext uri="{FF2B5EF4-FFF2-40B4-BE49-F238E27FC236}">
                  <a16:creationId xmlns:a16="http://schemas.microsoft.com/office/drawing/2014/main" id="{E20D472D-5A85-AD75-F213-91C96C890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7792" t="6960" r="9298" b="3976"/>
            <a:stretch/>
          </p:blipFill>
          <p:spPr>
            <a:xfrm>
              <a:off x="4996513" y="3536762"/>
              <a:ext cx="746589" cy="802011"/>
            </a:xfrm>
            <a:prstGeom prst="rect">
              <a:avLst/>
            </a:prstGeom>
          </p:spPr>
        </p:pic>
        <p:pic>
          <p:nvPicPr>
            <p:cNvPr id="46" name="Picture 4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D5AC90E-D258-2DA0-EEC2-C6E2A5A45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44027" y="6016778"/>
              <a:ext cx="993734" cy="524343"/>
            </a:xfrm>
            <a:prstGeom prst="rect">
              <a:avLst/>
            </a:prstGeom>
          </p:spPr>
        </p:pic>
        <p:pic>
          <p:nvPicPr>
            <p:cNvPr id="47" name="Picture 47" descr="Logo&#10;&#10;Description automatically generated">
              <a:extLst>
                <a:ext uri="{FF2B5EF4-FFF2-40B4-BE49-F238E27FC236}">
                  <a16:creationId xmlns:a16="http://schemas.microsoft.com/office/drawing/2014/main" id="{4AB4DAFE-F176-C721-2E42-C427D1F3A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97570" y="4244695"/>
              <a:ext cx="1348400" cy="394550"/>
            </a:xfrm>
            <a:prstGeom prst="rect">
              <a:avLst/>
            </a:prstGeom>
          </p:spPr>
        </p:pic>
        <p:pic>
          <p:nvPicPr>
            <p:cNvPr id="48" name="Picture 48" descr="Text&#10;&#10;Description automatically generated">
              <a:extLst>
                <a:ext uri="{FF2B5EF4-FFF2-40B4-BE49-F238E27FC236}">
                  <a16:creationId xmlns:a16="http://schemas.microsoft.com/office/drawing/2014/main" id="{32C4C1A6-D612-4245-E04F-3DB597B13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51060" y="6117706"/>
              <a:ext cx="1527600" cy="462064"/>
            </a:xfrm>
            <a:prstGeom prst="rect">
              <a:avLst/>
            </a:prstGeom>
          </p:spPr>
        </p:pic>
        <p:pic>
          <p:nvPicPr>
            <p:cNvPr id="49" name="Picture 49">
              <a:extLst>
                <a:ext uri="{FF2B5EF4-FFF2-40B4-BE49-F238E27FC236}">
                  <a16:creationId xmlns:a16="http://schemas.microsoft.com/office/drawing/2014/main" id="{9BADC2DF-CC0D-3E59-B6E0-2A493723D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253872" y="5499409"/>
              <a:ext cx="1561984" cy="331019"/>
            </a:xfrm>
            <a:prstGeom prst="rect">
              <a:avLst/>
            </a:prstGeom>
          </p:spPr>
        </p:pic>
        <p:pic>
          <p:nvPicPr>
            <p:cNvPr id="50" name="Picture 50">
              <a:extLst>
                <a:ext uri="{FF2B5EF4-FFF2-40B4-BE49-F238E27FC236}">
                  <a16:creationId xmlns:a16="http://schemas.microsoft.com/office/drawing/2014/main" id="{FA6775DF-4D5F-06B8-B678-FD3CDDA8C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321378" y="4127346"/>
              <a:ext cx="1082697" cy="362365"/>
            </a:xfrm>
            <a:prstGeom prst="rect">
              <a:avLst/>
            </a:prstGeom>
          </p:spPr>
        </p:pic>
        <p:pic>
          <p:nvPicPr>
            <p:cNvPr id="38" name="Picture 38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B59D1A66-EEBB-4CDC-C50D-8EFE0297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-758" t="16967" r="758" b="23569"/>
            <a:stretch/>
          </p:blipFill>
          <p:spPr>
            <a:xfrm>
              <a:off x="3259624" y="4818448"/>
              <a:ext cx="1529093" cy="485770"/>
            </a:xfrm>
            <a:prstGeom prst="rect">
              <a:avLst/>
            </a:prstGeom>
          </p:spPr>
        </p:pic>
        <p:pic>
          <p:nvPicPr>
            <p:cNvPr id="17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3D711AF2-5823-B458-2B57-F9481055B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148862" y="5389278"/>
              <a:ext cx="1423081" cy="552052"/>
            </a:xfrm>
            <a:prstGeom prst="rect">
              <a:avLst/>
            </a:prstGeom>
          </p:spPr>
        </p:pic>
        <p:pic>
          <p:nvPicPr>
            <p:cNvPr id="18" name="Picture 18" descr="Logo&#10;&#10;Description automatically generated">
              <a:extLst>
                <a:ext uri="{FF2B5EF4-FFF2-40B4-BE49-F238E27FC236}">
                  <a16:creationId xmlns:a16="http://schemas.microsoft.com/office/drawing/2014/main" id="{F137883D-A246-887D-A7F1-4F713ECD7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28205" t="807" r="29060" b="568"/>
            <a:stretch/>
          </p:blipFill>
          <p:spPr>
            <a:xfrm>
              <a:off x="6530216" y="3475179"/>
              <a:ext cx="486083" cy="854585"/>
            </a:xfrm>
            <a:prstGeom prst="rect">
              <a:avLst/>
            </a:prstGeom>
          </p:spPr>
        </p:pic>
        <p:pic>
          <p:nvPicPr>
            <p:cNvPr id="19" name="Picture 19" descr="Icon&#10;&#10;Description automatically generated">
              <a:extLst>
                <a:ext uri="{FF2B5EF4-FFF2-40B4-BE49-F238E27FC236}">
                  <a16:creationId xmlns:a16="http://schemas.microsoft.com/office/drawing/2014/main" id="{47F8F3EB-6A46-6C02-90B0-6F0E9CDD9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14267" y="4565410"/>
              <a:ext cx="742218" cy="578827"/>
            </a:xfrm>
            <a:prstGeom prst="rect">
              <a:avLst/>
            </a:prstGeom>
          </p:spPr>
        </p:pic>
        <p:pic>
          <p:nvPicPr>
            <p:cNvPr id="25" name="Picture 2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928BB8DF-C920-9CEA-0CF1-2E02B7265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321970" y="5378180"/>
              <a:ext cx="925274" cy="484409"/>
            </a:xfrm>
            <a:prstGeom prst="rect">
              <a:avLst/>
            </a:prstGeom>
          </p:spPr>
        </p:pic>
        <p:pic>
          <p:nvPicPr>
            <p:cNvPr id="14" name="Picture 14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252AB21D-6895-7C17-ED1B-B6B22763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472971" y="4653696"/>
              <a:ext cx="1086583" cy="645502"/>
            </a:xfrm>
            <a:prstGeom prst="rect">
              <a:avLst/>
            </a:prstGeom>
          </p:spPr>
        </p:pic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1A1CF5-EFA8-485E-C629-7BF5FE27B62F}"/>
              </a:ext>
            </a:extLst>
          </p:cNvPr>
          <p:cNvCxnSpPr/>
          <p:nvPr/>
        </p:nvCxnSpPr>
        <p:spPr>
          <a:xfrm>
            <a:off x="7382608" y="1339362"/>
            <a:ext cx="0" cy="62132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F076C8-C93D-03E5-7D14-FEED1D02FCE0}"/>
              </a:ext>
            </a:extLst>
          </p:cNvPr>
          <p:cNvCxnSpPr>
            <a:cxnSpLocks/>
          </p:cNvCxnSpPr>
          <p:nvPr/>
        </p:nvCxnSpPr>
        <p:spPr>
          <a:xfrm>
            <a:off x="4217376" y="1315915"/>
            <a:ext cx="0" cy="62132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89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3FDFBE1-126B-45BF-73B6-1A933619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53" y="20156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Our Approach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grpSp>
        <p:nvGrpSpPr>
          <p:cNvPr id="17" name="Graphic 24" descr="Users outline">
            <a:extLst>
              <a:ext uri="{FF2B5EF4-FFF2-40B4-BE49-F238E27FC236}">
                <a16:creationId xmlns:a16="http://schemas.microsoft.com/office/drawing/2014/main" id="{34A63498-9D62-4F1E-B549-6AB31A83698F}"/>
              </a:ext>
            </a:extLst>
          </p:cNvPr>
          <p:cNvGrpSpPr/>
          <p:nvPr/>
        </p:nvGrpSpPr>
        <p:grpSpPr>
          <a:xfrm>
            <a:off x="4513768" y="3475933"/>
            <a:ext cx="957443" cy="581296"/>
            <a:chOff x="5694438" y="3533089"/>
            <a:chExt cx="800034" cy="485728"/>
          </a:xfrm>
          <a:solidFill>
            <a:sysClr val="window" lastClr="FFFFFF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7793850-B21F-4D38-9D5E-1BF3C8A731C7}"/>
                </a:ext>
              </a:extLst>
            </p:cNvPr>
            <p:cNvSpPr/>
            <p:nvPr/>
          </p:nvSpPr>
          <p:spPr>
            <a:xfrm>
              <a:off x="5780087" y="3533089"/>
              <a:ext cx="171450" cy="171450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85725 w 171450"/>
                <a:gd name="connsiteY5" fmla="*/ 19002 h 171450"/>
                <a:gd name="connsiteX6" fmla="*/ 152400 w 171450"/>
                <a:gd name="connsiteY6" fmla="*/ 85677 h 171450"/>
                <a:gd name="connsiteX7" fmla="*/ 85725 w 171450"/>
                <a:gd name="connsiteY7" fmla="*/ 152352 h 171450"/>
                <a:gd name="connsiteX8" fmla="*/ 19050 w 171450"/>
                <a:gd name="connsiteY8" fmla="*/ 85677 h 171450"/>
                <a:gd name="connsiteX9" fmla="*/ 85725 w 171450"/>
                <a:gd name="connsiteY9" fmla="*/ 1900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450" y="38380"/>
                    <a:pt x="133070" y="0"/>
                    <a:pt x="85725" y="0"/>
                  </a:cubicBez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lose/>
                  <a:moveTo>
                    <a:pt x="85725" y="19002"/>
                  </a:moveTo>
                  <a:cubicBezTo>
                    <a:pt x="122549" y="19002"/>
                    <a:pt x="152400" y="48854"/>
                    <a:pt x="152400" y="85677"/>
                  </a:cubicBezTo>
                  <a:cubicBezTo>
                    <a:pt x="152400" y="122501"/>
                    <a:pt x="122549" y="152352"/>
                    <a:pt x="85725" y="152352"/>
                  </a:cubicBezTo>
                  <a:cubicBezTo>
                    <a:pt x="48901" y="152352"/>
                    <a:pt x="19050" y="122501"/>
                    <a:pt x="19050" y="85677"/>
                  </a:cubicBezTo>
                  <a:cubicBezTo>
                    <a:pt x="19098" y="48874"/>
                    <a:pt x="48921" y="19050"/>
                    <a:pt x="85725" y="19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58AD49-F78C-46C4-B8D3-604A3DE95324}"/>
                </a:ext>
              </a:extLst>
            </p:cNvPr>
            <p:cNvSpPr/>
            <p:nvPr/>
          </p:nvSpPr>
          <p:spPr>
            <a:xfrm>
              <a:off x="6237287" y="3533089"/>
              <a:ext cx="171450" cy="171450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85725 w 171450"/>
                <a:gd name="connsiteY5" fmla="*/ 19002 h 171450"/>
                <a:gd name="connsiteX6" fmla="*/ 152400 w 171450"/>
                <a:gd name="connsiteY6" fmla="*/ 85677 h 171450"/>
                <a:gd name="connsiteX7" fmla="*/ 85725 w 171450"/>
                <a:gd name="connsiteY7" fmla="*/ 152352 h 171450"/>
                <a:gd name="connsiteX8" fmla="*/ 19050 w 171450"/>
                <a:gd name="connsiteY8" fmla="*/ 85677 h 171450"/>
                <a:gd name="connsiteX9" fmla="*/ 85725 w 171450"/>
                <a:gd name="connsiteY9" fmla="*/ 1900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450" y="38380"/>
                    <a:pt x="133070" y="0"/>
                    <a:pt x="85725" y="0"/>
                  </a:cubicBez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lose/>
                  <a:moveTo>
                    <a:pt x="85725" y="19002"/>
                  </a:moveTo>
                  <a:cubicBezTo>
                    <a:pt x="122549" y="19002"/>
                    <a:pt x="152400" y="48854"/>
                    <a:pt x="152400" y="85677"/>
                  </a:cubicBezTo>
                  <a:cubicBezTo>
                    <a:pt x="152400" y="122501"/>
                    <a:pt x="122549" y="152352"/>
                    <a:pt x="85725" y="152352"/>
                  </a:cubicBezTo>
                  <a:cubicBezTo>
                    <a:pt x="48901" y="152352"/>
                    <a:pt x="19050" y="122501"/>
                    <a:pt x="19050" y="85677"/>
                  </a:cubicBezTo>
                  <a:cubicBezTo>
                    <a:pt x="19098" y="48874"/>
                    <a:pt x="48921" y="19050"/>
                    <a:pt x="85725" y="19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38383F1-30B6-4A56-9C29-13508EA6D337}"/>
                </a:ext>
              </a:extLst>
            </p:cNvPr>
            <p:cNvSpPr/>
            <p:nvPr/>
          </p:nvSpPr>
          <p:spPr>
            <a:xfrm>
              <a:off x="6205387" y="3725351"/>
              <a:ext cx="289085" cy="161925"/>
            </a:xfrm>
            <a:custGeom>
              <a:avLst/>
              <a:gdLst>
                <a:gd name="connsiteX0" fmla="*/ 269072 w 289085"/>
                <a:gd name="connsiteY0" fmla="*/ 50473 h 161925"/>
                <a:gd name="connsiteX1" fmla="*/ 186709 w 289085"/>
                <a:gd name="connsiteY1" fmla="*/ 11125 h 161925"/>
                <a:gd name="connsiteX2" fmla="*/ 117624 w 289085"/>
                <a:gd name="connsiteY2" fmla="*/ 0 h 161925"/>
                <a:gd name="connsiteX3" fmla="*/ 48749 w 289085"/>
                <a:gd name="connsiteY3" fmla="*/ 11078 h 161925"/>
                <a:gd name="connsiteX4" fmla="*/ 3124 w 289085"/>
                <a:gd name="connsiteY4" fmla="*/ 28461 h 161925"/>
                <a:gd name="connsiteX5" fmla="*/ 0 w 289085"/>
                <a:gd name="connsiteY5" fmla="*/ 51702 h 161925"/>
                <a:gd name="connsiteX6" fmla="*/ 54083 w 289085"/>
                <a:gd name="connsiteY6" fmla="*/ 29356 h 161925"/>
                <a:gd name="connsiteX7" fmla="*/ 117624 w 289085"/>
                <a:gd name="connsiteY7" fmla="*/ 19050 h 161925"/>
                <a:gd name="connsiteX8" fmla="*/ 181861 w 289085"/>
                <a:gd name="connsiteY8" fmla="*/ 29528 h 161925"/>
                <a:gd name="connsiteX9" fmla="*/ 257223 w 289085"/>
                <a:gd name="connsiteY9" fmla="*/ 65389 h 161925"/>
                <a:gd name="connsiteX10" fmla="*/ 258042 w 289085"/>
                <a:gd name="connsiteY10" fmla="*/ 65999 h 161925"/>
                <a:gd name="connsiteX11" fmla="*/ 270024 w 289085"/>
                <a:gd name="connsiteY11" fmla="*/ 90488 h 161925"/>
                <a:gd name="connsiteX12" fmla="*/ 270024 w 289085"/>
                <a:gd name="connsiteY12" fmla="*/ 161925 h 161925"/>
                <a:gd name="connsiteX13" fmla="*/ 289074 w 289085"/>
                <a:gd name="connsiteY13" fmla="*/ 161925 h 161925"/>
                <a:gd name="connsiteX14" fmla="*/ 289074 w 289085"/>
                <a:gd name="connsiteY14" fmla="*/ 90488 h 161925"/>
                <a:gd name="connsiteX15" fmla="*/ 269072 w 289085"/>
                <a:gd name="connsiteY15" fmla="*/ 5047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085" h="161925">
                  <a:moveTo>
                    <a:pt x="269072" y="50473"/>
                  </a:moveTo>
                  <a:cubicBezTo>
                    <a:pt x="244794" y="31541"/>
                    <a:pt x="216691" y="18115"/>
                    <a:pt x="186709" y="11125"/>
                  </a:cubicBezTo>
                  <a:cubicBezTo>
                    <a:pt x="164264" y="4422"/>
                    <a:pt x="141039" y="682"/>
                    <a:pt x="117624" y="0"/>
                  </a:cubicBezTo>
                  <a:cubicBezTo>
                    <a:pt x="94224" y="24"/>
                    <a:pt x="70976" y="3763"/>
                    <a:pt x="48749" y="11078"/>
                  </a:cubicBezTo>
                  <a:cubicBezTo>
                    <a:pt x="32945" y="15169"/>
                    <a:pt x="17644" y="20999"/>
                    <a:pt x="3124" y="28461"/>
                  </a:cubicBezTo>
                  <a:cubicBezTo>
                    <a:pt x="2891" y="36295"/>
                    <a:pt x="1844" y="44084"/>
                    <a:pt x="0" y="51702"/>
                  </a:cubicBezTo>
                  <a:cubicBezTo>
                    <a:pt x="16938" y="41851"/>
                    <a:pt x="35131" y="34335"/>
                    <a:pt x="54083" y="29356"/>
                  </a:cubicBezTo>
                  <a:cubicBezTo>
                    <a:pt x="74593" y="22617"/>
                    <a:pt x="96035" y="19140"/>
                    <a:pt x="117624" y="19050"/>
                  </a:cubicBezTo>
                  <a:cubicBezTo>
                    <a:pt x="139399" y="19752"/>
                    <a:pt x="160992" y="23273"/>
                    <a:pt x="181861" y="29528"/>
                  </a:cubicBezTo>
                  <a:cubicBezTo>
                    <a:pt x="209299" y="35836"/>
                    <a:pt x="235021" y="48077"/>
                    <a:pt x="257223" y="65389"/>
                  </a:cubicBezTo>
                  <a:lnTo>
                    <a:pt x="258042" y="65999"/>
                  </a:lnTo>
                  <a:cubicBezTo>
                    <a:pt x="265876" y="71647"/>
                    <a:pt x="270372" y="80836"/>
                    <a:pt x="270024" y="90488"/>
                  </a:cubicBezTo>
                  <a:lnTo>
                    <a:pt x="270024" y="161925"/>
                  </a:lnTo>
                  <a:lnTo>
                    <a:pt x="289074" y="161925"/>
                  </a:lnTo>
                  <a:lnTo>
                    <a:pt x="289074" y="90488"/>
                  </a:lnTo>
                  <a:cubicBezTo>
                    <a:pt x="289422" y="74665"/>
                    <a:pt x="281936" y="59690"/>
                    <a:pt x="269072" y="504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EDF572A-FFEF-4DB1-B988-74B0B05A58E2}"/>
                </a:ext>
              </a:extLst>
            </p:cNvPr>
            <p:cNvSpPr/>
            <p:nvPr/>
          </p:nvSpPr>
          <p:spPr>
            <a:xfrm>
              <a:off x="5694438" y="3725351"/>
              <a:ext cx="288597" cy="161925"/>
            </a:xfrm>
            <a:custGeom>
              <a:avLst/>
              <a:gdLst>
                <a:gd name="connsiteX0" fmla="*/ 288598 w 288597"/>
                <a:gd name="connsiteY0" fmla="*/ 50225 h 161925"/>
                <a:gd name="connsiteX1" fmla="*/ 285740 w 288597"/>
                <a:gd name="connsiteY1" fmla="*/ 27289 h 161925"/>
                <a:gd name="connsiteX2" fmla="*/ 240440 w 288597"/>
                <a:gd name="connsiteY2" fmla="*/ 11097 h 161925"/>
                <a:gd name="connsiteX3" fmla="*/ 171374 w 288597"/>
                <a:gd name="connsiteY3" fmla="*/ 0 h 161925"/>
                <a:gd name="connsiteX4" fmla="*/ 102499 w 288597"/>
                <a:gd name="connsiteY4" fmla="*/ 11078 h 161925"/>
                <a:gd name="connsiteX5" fmla="*/ 19564 w 288597"/>
                <a:gd name="connsiteY5" fmla="*/ 50787 h 161925"/>
                <a:gd name="connsiteX6" fmla="*/ 0 w 288597"/>
                <a:gd name="connsiteY6" fmla="*/ 90488 h 161925"/>
                <a:gd name="connsiteX7" fmla="*/ 0 w 288597"/>
                <a:gd name="connsiteY7" fmla="*/ 161925 h 161925"/>
                <a:gd name="connsiteX8" fmla="*/ 19050 w 288597"/>
                <a:gd name="connsiteY8" fmla="*/ 161925 h 161925"/>
                <a:gd name="connsiteX9" fmla="*/ 19050 w 288597"/>
                <a:gd name="connsiteY9" fmla="*/ 90488 h 161925"/>
                <a:gd name="connsiteX10" fmla="*/ 31128 w 288597"/>
                <a:gd name="connsiteY10" fmla="*/ 65932 h 161925"/>
                <a:gd name="connsiteX11" fmla="*/ 107871 w 288597"/>
                <a:gd name="connsiteY11" fmla="*/ 29356 h 161925"/>
                <a:gd name="connsiteX12" fmla="*/ 171374 w 288597"/>
                <a:gd name="connsiteY12" fmla="*/ 19050 h 161925"/>
                <a:gd name="connsiteX13" fmla="*/ 235610 w 288597"/>
                <a:gd name="connsiteY13" fmla="*/ 29528 h 161925"/>
                <a:gd name="connsiteX14" fmla="*/ 288598 w 288597"/>
                <a:gd name="connsiteY14" fmla="*/ 502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8597" h="161925">
                  <a:moveTo>
                    <a:pt x="288598" y="50225"/>
                  </a:moveTo>
                  <a:cubicBezTo>
                    <a:pt x="286864" y="42698"/>
                    <a:pt x="285906" y="35012"/>
                    <a:pt x="285740" y="27289"/>
                  </a:cubicBezTo>
                  <a:cubicBezTo>
                    <a:pt x="271205" y="20426"/>
                    <a:pt x="256032" y="15003"/>
                    <a:pt x="240440" y="11097"/>
                  </a:cubicBezTo>
                  <a:cubicBezTo>
                    <a:pt x="218000" y="4405"/>
                    <a:pt x="194781" y="674"/>
                    <a:pt x="171374" y="0"/>
                  </a:cubicBezTo>
                  <a:cubicBezTo>
                    <a:pt x="147974" y="24"/>
                    <a:pt x="124726" y="3763"/>
                    <a:pt x="102499" y="11078"/>
                  </a:cubicBezTo>
                  <a:cubicBezTo>
                    <a:pt x="72686" y="19206"/>
                    <a:pt x="44588" y="32659"/>
                    <a:pt x="19564" y="50787"/>
                  </a:cubicBezTo>
                  <a:cubicBezTo>
                    <a:pt x="7241" y="60272"/>
                    <a:pt x="15" y="74937"/>
                    <a:pt x="0" y="90488"/>
                  </a:cubicBezTo>
                  <a:lnTo>
                    <a:pt x="0" y="161925"/>
                  </a:lnTo>
                  <a:lnTo>
                    <a:pt x="19050" y="161925"/>
                  </a:lnTo>
                  <a:lnTo>
                    <a:pt x="19050" y="90488"/>
                  </a:lnTo>
                  <a:cubicBezTo>
                    <a:pt x="19068" y="80877"/>
                    <a:pt x="23526" y="71813"/>
                    <a:pt x="31128" y="65932"/>
                  </a:cubicBezTo>
                  <a:cubicBezTo>
                    <a:pt x="54306" y="49233"/>
                    <a:pt x="80301" y="36843"/>
                    <a:pt x="107871" y="29356"/>
                  </a:cubicBezTo>
                  <a:cubicBezTo>
                    <a:pt x="128369" y="22621"/>
                    <a:pt x="149798" y="19143"/>
                    <a:pt x="171374" y="19050"/>
                  </a:cubicBezTo>
                  <a:cubicBezTo>
                    <a:pt x="193149" y="19752"/>
                    <a:pt x="214741" y="23274"/>
                    <a:pt x="235610" y="29528"/>
                  </a:cubicBezTo>
                  <a:cubicBezTo>
                    <a:pt x="254108" y="34061"/>
                    <a:pt x="271924" y="41021"/>
                    <a:pt x="288598" y="50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6208EC4-B26B-4F5E-BCDE-EFB9811F7B46}"/>
                </a:ext>
              </a:extLst>
            </p:cNvPr>
            <p:cNvSpPr/>
            <p:nvPr/>
          </p:nvSpPr>
          <p:spPr>
            <a:xfrm>
              <a:off x="5922962" y="3856892"/>
              <a:ext cx="342911" cy="161925"/>
            </a:xfrm>
            <a:custGeom>
              <a:avLst/>
              <a:gdLst>
                <a:gd name="connsiteX0" fmla="*/ 322898 w 342911"/>
                <a:gd name="connsiteY0" fmla="*/ 50482 h 161925"/>
                <a:gd name="connsiteX1" fmla="*/ 240535 w 342911"/>
                <a:gd name="connsiteY1" fmla="*/ 11135 h 161925"/>
                <a:gd name="connsiteX2" fmla="*/ 171450 w 342911"/>
                <a:gd name="connsiteY2" fmla="*/ 0 h 161925"/>
                <a:gd name="connsiteX3" fmla="*/ 102594 w 342911"/>
                <a:gd name="connsiteY3" fmla="*/ 11078 h 161925"/>
                <a:gd name="connsiteX4" fmla="*/ 19660 w 342911"/>
                <a:gd name="connsiteY4" fmla="*/ 50787 h 161925"/>
                <a:gd name="connsiteX5" fmla="*/ 0 w 342911"/>
                <a:gd name="connsiteY5" fmla="*/ 90488 h 161925"/>
                <a:gd name="connsiteX6" fmla="*/ 0 w 342911"/>
                <a:gd name="connsiteY6" fmla="*/ 161925 h 161925"/>
                <a:gd name="connsiteX7" fmla="*/ 19050 w 342911"/>
                <a:gd name="connsiteY7" fmla="*/ 161925 h 161925"/>
                <a:gd name="connsiteX8" fmla="*/ 19050 w 342911"/>
                <a:gd name="connsiteY8" fmla="*/ 90488 h 161925"/>
                <a:gd name="connsiteX9" fmla="*/ 31137 w 342911"/>
                <a:gd name="connsiteY9" fmla="*/ 65932 h 161925"/>
                <a:gd name="connsiteX10" fmla="*/ 107871 w 342911"/>
                <a:gd name="connsiteY10" fmla="*/ 29356 h 161925"/>
                <a:gd name="connsiteX11" fmla="*/ 171450 w 342911"/>
                <a:gd name="connsiteY11" fmla="*/ 19050 h 161925"/>
                <a:gd name="connsiteX12" fmla="*/ 235696 w 342911"/>
                <a:gd name="connsiteY12" fmla="*/ 29527 h 161925"/>
                <a:gd name="connsiteX13" fmla="*/ 311048 w 342911"/>
                <a:gd name="connsiteY13" fmla="*/ 65380 h 161925"/>
                <a:gd name="connsiteX14" fmla="*/ 311868 w 342911"/>
                <a:gd name="connsiteY14" fmla="*/ 65989 h 161925"/>
                <a:gd name="connsiteX15" fmla="*/ 323850 w 342911"/>
                <a:gd name="connsiteY15" fmla="*/ 90488 h 161925"/>
                <a:gd name="connsiteX16" fmla="*/ 323850 w 342911"/>
                <a:gd name="connsiteY16" fmla="*/ 161925 h 161925"/>
                <a:gd name="connsiteX17" fmla="*/ 342900 w 342911"/>
                <a:gd name="connsiteY17" fmla="*/ 161925 h 161925"/>
                <a:gd name="connsiteX18" fmla="*/ 342900 w 342911"/>
                <a:gd name="connsiteY18" fmla="*/ 90488 h 161925"/>
                <a:gd name="connsiteX19" fmla="*/ 322898 w 342911"/>
                <a:gd name="connsiteY19" fmla="*/ 5048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911" h="161925">
                  <a:moveTo>
                    <a:pt x="322898" y="50482"/>
                  </a:moveTo>
                  <a:cubicBezTo>
                    <a:pt x="298622" y="31548"/>
                    <a:pt x="270518" y="18121"/>
                    <a:pt x="240535" y="11135"/>
                  </a:cubicBezTo>
                  <a:cubicBezTo>
                    <a:pt x="218089" y="4433"/>
                    <a:pt x="194864" y="691"/>
                    <a:pt x="171450" y="0"/>
                  </a:cubicBezTo>
                  <a:cubicBezTo>
                    <a:pt x="148057" y="23"/>
                    <a:pt x="124815" y="3762"/>
                    <a:pt x="102594" y="11078"/>
                  </a:cubicBezTo>
                  <a:cubicBezTo>
                    <a:pt x="72779" y="19201"/>
                    <a:pt x="44681" y="32654"/>
                    <a:pt x="19660" y="50787"/>
                  </a:cubicBezTo>
                  <a:cubicBezTo>
                    <a:pt x="7297" y="60250"/>
                    <a:pt x="33" y="74919"/>
                    <a:pt x="0" y="90488"/>
                  </a:cubicBezTo>
                  <a:lnTo>
                    <a:pt x="0" y="161925"/>
                  </a:lnTo>
                  <a:lnTo>
                    <a:pt x="19050" y="161925"/>
                  </a:lnTo>
                  <a:lnTo>
                    <a:pt x="19050" y="90488"/>
                  </a:lnTo>
                  <a:cubicBezTo>
                    <a:pt x="19067" y="80874"/>
                    <a:pt x="23530" y="71809"/>
                    <a:pt x="31137" y="65932"/>
                  </a:cubicBezTo>
                  <a:cubicBezTo>
                    <a:pt x="54310" y="49229"/>
                    <a:pt x="80303" y="36839"/>
                    <a:pt x="107871" y="29356"/>
                  </a:cubicBezTo>
                  <a:cubicBezTo>
                    <a:pt x="128393" y="22613"/>
                    <a:pt x="149848" y="19136"/>
                    <a:pt x="171450" y="19050"/>
                  </a:cubicBezTo>
                  <a:cubicBezTo>
                    <a:pt x="193229" y="19748"/>
                    <a:pt x="214824" y="23270"/>
                    <a:pt x="235696" y="29527"/>
                  </a:cubicBezTo>
                  <a:cubicBezTo>
                    <a:pt x="263132" y="35827"/>
                    <a:pt x="288853" y="48065"/>
                    <a:pt x="311048" y="65380"/>
                  </a:cubicBezTo>
                  <a:lnTo>
                    <a:pt x="311868" y="65989"/>
                  </a:lnTo>
                  <a:cubicBezTo>
                    <a:pt x="319704" y="71641"/>
                    <a:pt x="324199" y="80833"/>
                    <a:pt x="323850" y="90488"/>
                  </a:cubicBezTo>
                  <a:lnTo>
                    <a:pt x="323850" y="161925"/>
                  </a:lnTo>
                  <a:lnTo>
                    <a:pt x="342900" y="161925"/>
                  </a:lnTo>
                  <a:lnTo>
                    <a:pt x="342900" y="90488"/>
                  </a:lnTo>
                  <a:cubicBezTo>
                    <a:pt x="343245" y="74668"/>
                    <a:pt x="335760" y="59698"/>
                    <a:pt x="322898" y="50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380EA66-CA73-4F32-86C4-FAB578677E42}"/>
                </a:ext>
              </a:extLst>
            </p:cNvPr>
            <p:cNvSpPr/>
            <p:nvPr/>
          </p:nvSpPr>
          <p:spPr>
            <a:xfrm>
              <a:off x="6008687" y="3664629"/>
              <a:ext cx="171450" cy="171450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85725 w 171450"/>
                <a:gd name="connsiteY5" fmla="*/ 19050 h 171450"/>
                <a:gd name="connsiteX6" fmla="*/ 152400 w 171450"/>
                <a:gd name="connsiteY6" fmla="*/ 85725 h 171450"/>
                <a:gd name="connsiteX7" fmla="*/ 85725 w 171450"/>
                <a:gd name="connsiteY7" fmla="*/ 152400 h 171450"/>
                <a:gd name="connsiteX8" fmla="*/ 19050 w 171450"/>
                <a:gd name="connsiteY8" fmla="*/ 85725 h 171450"/>
                <a:gd name="connsiteX9" fmla="*/ 85725 w 171450"/>
                <a:gd name="connsiteY9" fmla="*/ 1900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450" y="38380"/>
                    <a:pt x="133070" y="0"/>
                    <a:pt x="85725" y="0"/>
                  </a:cubicBez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lose/>
                  <a:moveTo>
                    <a:pt x="85725" y="19050"/>
                  </a:move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400" y="122549"/>
                    <a:pt x="122549" y="152400"/>
                    <a:pt x="85725" y="152400"/>
                  </a:cubicBez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077" y="48904"/>
                    <a:pt x="48904" y="19055"/>
                    <a:pt x="85725" y="19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F3A5DB0-F79E-3735-124B-C13DFF083FB6}"/>
              </a:ext>
            </a:extLst>
          </p:cNvPr>
          <p:cNvSpPr txBox="1"/>
          <p:nvPr/>
        </p:nvSpPr>
        <p:spPr>
          <a:xfrm>
            <a:off x="4488162" y="1714477"/>
            <a:ext cx="4628332" cy="5143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 b="1">
              <a:highlight>
                <a:srgbClr val="FFFF00"/>
              </a:highlight>
              <a:cs typeface="Calibri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4DEB0E7-693F-D83F-8712-5136429DB690}"/>
              </a:ext>
            </a:extLst>
          </p:cNvPr>
          <p:cNvSpPr/>
          <p:nvPr/>
        </p:nvSpPr>
        <p:spPr>
          <a:xfrm>
            <a:off x="759014" y="2899674"/>
            <a:ext cx="6380932" cy="70956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>
                <a:solidFill>
                  <a:srgbClr val="44546A"/>
                </a:solidFill>
              </a:rPr>
              <a:t>Interventions via Task &amp; Finish Groups</a:t>
            </a:r>
            <a:endParaRPr lang="en-US">
              <a:solidFill>
                <a:srgbClr val="44546A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DEF74FF-E285-9859-A278-B96BFAEF2C1F}"/>
              </a:ext>
            </a:extLst>
          </p:cNvPr>
          <p:cNvSpPr/>
          <p:nvPr/>
        </p:nvSpPr>
        <p:spPr>
          <a:xfrm>
            <a:off x="756100" y="4187130"/>
            <a:ext cx="6383274" cy="70956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2800">
                <a:solidFill>
                  <a:srgbClr val="44546A"/>
                </a:solidFill>
              </a:rPr>
              <a:t>     Enabling Activity</a:t>
            </a:r>
            <a:endParaRPr lang="en-US">
              <a:solidFill>
                <a:srgbClr val="44546A"/>
              </a:solidFill>
              <a:cs typeface="Calibri" panose="020F050202020403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D37141-4646-3A13-9613-2FBE20871FB2}"/>
              </a:ext>
            </a:extLst>
          </p:cNvPr>
          <p:cNvSpPr/>
          <p:nvPr/>
        </p:nvSpPr>
        <p:spPr>
          <a:xfrm>
            <a:off x="836310" y="1629730"/>
            <a:ext cx="6300589" cy="70559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05002" y="1731956"/>
            <a:ext cx="6032759" cy="51466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Insight led – Labour Market Intelligence</a:t>
            </a:r>
            <a:endParaRPr lang="en-GB" sz="280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98CE63C2-4FBE-6AB6-4210-3527F610ED44}"/>
              </a:ext>
            </a:extLst>
          </p:cNvPr>
          <p:cNvSpPr/>
          <p:nvPr/>
        </p:nvSpPr>
        <p:spPr>
          <a:xfrm>
            <a:off x="8085547" y="1970851"/>
            <a:ext cx="3029348" cy="2782810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7A39B-72DF-6FD4-8076-5E528676E0CF}"/>
              </a:ext>
            </a:extLst>
          </p:cNvPr>
          <p:cNvSpPr txBox="1"/>
          <p:nvPr/>
        </p:nvSpPr>
        <p:spPr>
          <a:xfrm>
            <a:off x="8412692" y="2901841"/>
            <a:ext cx="235955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cs typeface="Calibri"/>
              </a:rPr>
              <a:t>Industry Collaboration</a:t>
            </a:r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B139B83-1F36-AD2A-5CB6-EAE81C4B3474}"/>
              </a:ext>
            </a:extLst>
          </p:cNvPr>
          <p:cNvSpPr/>
          <p:nvPr/>
        </p:nvSpPr>
        <p:spPr>
          <a:xfrm>
            <a:off x="7079225" y="1360539"/>
            <a:ext cx="906578" cy="376083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2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43C835-9B7D-4B74-BFFB-447F9747DC86}"/>
              </a:ext>
            </a:extLst>
          </p:cNvPr>
          <p:cNvGrpSpPr/>
          <p:nvPr/>
        </p:nvGrpSpPr>
        <p:grpSpPr>
          <a:xfrm>
            <a:off x="52499" y="1081458"/>
            <a:ext cx="4763264" cy="4281548"/>
            <a:chOff x="283343" y="1220139"/>
            <a:chExt cx="6460101" cy="5251213"/>
          </a:xfrm>
        </p:grpSpPr>
        <p:pic>
          <p:nvPicPr>
            <p:cNvPr id="28" name="Picture 3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92E83A1F-8811-447C-A0B9-3EDF00B31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1955" y="1220139"/>
              <a:ext cx="5001489" cy="461926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F3B898-62B9-4F6C-9855-95E826FB8A9F}"/>
                </a:ext>
              </a:extLst>
            </p:cNvPr>
            <p:cNvSpPr txBox="1"/>
            <p:nvPr/>
          </p:nvSpPr>
          <p:spPr>
            <a:xfrm>
              <a:off x="2984710" y="6131620"/>
              <a:ext cx="2364520" cy="3397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cs typeface="Calibri"/>
                </a:rPr>
                <a:t>Market Availability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C018AC-71BD-461A-9D9D-4B21B89118F9}"/>
                </a:ext>
              </a:extLst>
            </p:cNvPr>
            <p:cNvSpPr txBox="1"/>
            <p:nvPr/>
          </p:nvSpPr>
          <p:spPr>
            <a:xfrm>
              <a:off x="283343" y="3271082"/>
              <a:ext cx="1397923" cy="5662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cs typeface="Calibri"/>
                </a:rPr>
                <a:t>Skills Demand</a:t>
              </a:r>
            </a:p>
          </p:txBody>
        </p:sp>
        <p:sp>
          <p:nvSpPr>
            <p:cNvPr id="32" name="TextBox 1">
              <a:extLst>
                <a:ext uri="{FF2B5EF4-FFF2-40B4-BE49-F238E27FC236}">
                  <a16:creationId xmlns:a16="http://schemas.microsoft.com/office/drawing/2014/main" id="{98C035C6-9107-4C5E-94F9-CE26E5959239}"/>
                </a:ext>
              </a:extLst>
            </p:cNvPr>
            <p:cNvSpPr txBox="1"/>
            <p:nvPr/>
          </p:nvSpPr>
          <p:spPr>
            <a:xfrm>
              <a:off x="3964733" y="1610175"/>
              <a:ext cx="1394337" cy="56622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ea typeface="Calibri"/>
                  <a:cs typeface="Calibri"/>
                </a:rPr>
                <a:t>Nuclear Engineers</a:t>
              </a:r>
            </a:p>
          </p:txBody>
        </p:sp>
        <p:sp>
          <p:nvSpPr>
            <p:cNvPr id="36" name="TextBox 1">
              <a:extLst>
                <a:ext uri="{FF2B5EF4-FFF2-40B4-BE49-F238E27FC236}">
                  <a16:creationId xmlns:a16="http://schemas.microsoft.com/office/drawing/2014/main" id="{FD4FAB0B-928C-492B-B2DB-80C231D44277}"/>
                </a:ext>
              </a:extLst>
            </p:cNvPr>
            <p:cNvSpPr txBox="1"/>
            <p:nvPr/>
          </p:nvSpPr>
          <p:spPr>
            <a:xfrm>
              <a:off x="4989980" y="2898233"/>
              <a:ext cx="1397923" cy="3397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ea typeface="Calibri"/>
                  <a:cs typeface="Calibri"/>
                </a:rPr>
                <a:t>Welders</a:t>
              </a:r>
            </a:p>
          </p:txBody>
        </p:sp>
        <p:sp>
          <p:nvSpPr>
            <p:cNvPr id="37" name="TextBox 1">
              <a:extLst>
                <a:ext uri="{FF2B5EF4-FFF2-40B4-BE49-F238E27FC236}">
                  <a16:creationId xmlns:a16="http://schemas.microsoft.com/office/drawing/2014/main" id="{ECD0AF1D-4C0A-4E15-8DA3-D84E5503DB30}"/>
                </a:ext>
              </a:extLst>
            </p:cNvPr>
            <p:cNvSpPr txBox="1"/>
            <p:nvPr/>
          </p:nvSpPr>
          <p:spPr>
            <a:xfrm>
              <a:off x="3787065" y="2406852"/>
              <a:ext cx="1694747" cy="56622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ea typeface="Calibri"/>
                  <a:cs typeface="Calibri"/>
                </a:rPr>
                <a:t>Systems Engineers</a:t>
              </a:r>
              <a:endParaRPr lang="en-US" sz="120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A3FDFBE1-126B-45BF-73B6-1A933619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04" y="-211501"/>
            <a:ext cx="5383550" cy="1217694"/>
          </a:xfrm>
        </p:spPr>
        <p:txBody>
          <a:bodyPr>
            <a:normAutofit/>
          </a:bodyPr>
          <a:lstStyle/>
          <a:p>
            <a:r>
              <a:rPr lang="en-GB" sz="3600" b="1">
                <a:latin typeface="+mn-lt"/>
              </a:rPr>
              <a:t>Labour Market Intelligence</a:t>
            </a:r>
            <a:endParaRPr lang="en-GB" sz="3600" b="1">
              <a:latin typeface="+mn-lt"/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609176-AE50-49A6-B099-2A7285CA4F0E}"/>
              </a:ext>
            </a:extLst>
          </p:cNvPr>
          <p:cNvSpPr/>
          <p:nvPr/>
        </p:nvSpPr>
        <p:spPr>
          <a:xfrm>
            <a:off x="3756625" y="2241137"/>
            <a:ext cx="141558" cy="1249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0324C2B-E3F9-4759-A8E5-9177E833D2C1}"/>
              </a:ext>
            </a:extLst>
          </p:cNvPr>
          <p:cNvSpPr/>
          <p:nvPr/>
        </p:nvSpPr>
        <p:spPr>
          <a:xfrm>
            <a:off x="3594561" y="1564120"/>
            <a:ext cx="131139" cy="1160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890D6F3-A2AA-44CB-B935-C6B409E1809D}"/>
              </a:ext>
            </a:extLst>
          </p:cNvPr>
          <p:cNvSpPr/>
          <p:nvPr/>
        </p:nvSpPr>
        <p:spPr>
          <a:xfrm>
            <a:off x="3328402" y="1980265"/>
            <a:ext cx="123635" cy="119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5" name="TextBox 24"/>
          <p:cNvSpPr txBox="1"/>
          <p:nvPr/>
        </p:nvSpPr>
        <p:spPr>
          <a:xfrm>
            <a:off x="6385573" y="306980"/>
            <a:ext cx="5370260" cy="6093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600" dirty="0"/>
              <a:t>Nuclear Workforce Assessment provides a single, comprehensive dataset detailing workforce demographics</a:t>
            </a:r>
            <a:endParaRPr lang="en-US" sz="2600" dirty="0">
              <a:cs typeface="Calibri"/>
            </a:endParaRPr>
          </a:p>
          <a:p>
            <a:endParaRPr lang="en-US" sz="26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Skills risk ‘heat maps’ compare the critical demand for a skill against the market availability for job roles across both civil &amp; </a:t>
            </a:r>
            <a:r>
              <a:rPr lang="en-US" sz="2600" dirty="0" err="1"/>
              <a:t>defence</a:t>
            </a:r>
            <a:r>
              <a:rPr lang="en-US" sz="2600" dirty="0"/>
              <a:t> </a:t>
            </a:r>
            <a:endParaRPr lang="en-US" sz="2600" dirty="0">
              <a:cs typeface="Calibri" panose="020F0502020204030204"/>
            </a:endParaRPr>
          </a:p>
          <a:p>
            <a:endParaRPr lang="en-US" sz="2600" dirty="0">
              <a:cs typeface="Calibri" panose="020F0502020204030204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600" dirty="0"/>
              <a:t>Where there are common skills risks these form a priority risk log</a:t>
            </a:r>
            <a:endParaRPr lang="en-US" sz="2600" dirty="0">
              <a:cs typeface="Calibri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600" dirty="0">
              <a:cs typeface="Calibri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600" dirty="0"/>
              <a:t>Priority risks are met through Task and Finish Group interventions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2289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F2DB152-51D5-8901-0FFC-D8A3E604A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852" y="1107975"/>
            <a:ext cx="7942005" cy="531801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419404-7A69-F6C6-BD55-E946A535F08F}"/>
              </a:ext>
            </a:extLst>
          </p:cNvPr>
          <p:cNvSpPr txBox="1">
            <a:spLocks/>
          </p:cNvSpPr>
          <p:nvPr/>
        </p:nvSpPr>
        <p:spPr>
          <a:xfrm>
            <a:off x="461226" y="1229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Agile Task &amp; Finish Groups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36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Enabling Activity </a:t>
            </a:r>
            <a:endParaRPr lang="en-GB" sz="4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FC7CB48-158E-7D68-D3B5-5529E4115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4" b="645"/>
          <a:stretch/>
        </p:blipFill>
        <p:spPr>
          <a:xfrm>
            <a:off x="7676707" y="4140875"/>
            <a:ext cx="3785221" cy="241189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A3568BF-2EFF-84F5-64DC-A317A19C2F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" r="603" b="2074"/>
          <a:stretch/>
        </p:blipFill>
        <p:spPr>
          <a:xfrm>
            <a:off x="7607595" y="1166262"/>
            <a:ext cx="3805773" cy="248570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305FE5-07E5-C4CF-BA59-198B9B9E13D3}"/>
              </a:ext>
            </a:extLst>
          </p:cNvPr>
          <p:cNvSpPr txBox="1">
            <a:spLocks/>
          </p:cNvSpPr>
          <p:nvPr/>
        </p:nvSpPr>
        <p:spPr>
          <a:xfrm>
            <a:off x="584792" y="1634196"/>
            <a:ext cx="6799926" cy="371262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Exciting the next generation – ( including Nuclear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curriculum material to 6K+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schools)</a:t>
            </a: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Early careers pipeline development </a:t>
            </a:r>
            <a:endParaRPr lang="en-GB" sz="2400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Standards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and vocational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education</a:t>
            </a: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Training capacity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exploitation</a:t>
            </a: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Workforce mobility and careers pathways</a:t>
            </a: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 Promotion of nuclear as a destination of choice – diverse and inclusive</a:t>
            </a: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Co-ordinated response on skills policy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333F5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1891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EF317823BC6F42BB00A391B96483B2" ma:contentTypeVersion="11" ma:contentTypeDescription="Create a new document." ma:contentTypeScope="" ma:versionID="30740138105638dd9540c025097c241c">
  <xsd:schema xmlns:xsd="http://www.w3.org/2001/XMLSchema" xmlns:xs="http://www.w3.org/2001/XMLSchema" xmlns:p="http://schemas.microsoft.com/office/2006/metadata/properties" xmlns:ns2="95f893c3-8327-46d0-a88c-10e851364c64" xmlns:ns3="e91f9fd9-823f-4454-a308-8887086d98f4" targetNamespace="http://schemas.microsoft.com/office/2006/metadata/properties" ma:root="true" ma:fieldsID="3647035d134ae6c1f742470f0522a206" ns2:_="" ns3:_="">
    <xsd:import namespace="95f893c3-8327-46d0-a88c-10e851364c64"/>
    <xsd:import namespace="e91f9fd9-823f-4454-a308-8887086d98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893c3-8327-46d0-a88c-10e851364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60745f9-5746-4c62-aed4-f6f3ef59bd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f9fd9-823f-4454-a308-8887086d98f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04274f-2687-4b7b-a5cb-bdf26311555b}" ma:internalName="TaxCatchAll" ma:showField="CatchAllData" ma:web="e91f9fd9-823f-4454-a308-8887086d98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1f9fd9-823f-4454-a308-8887086d98f4">
      <UserInfo>
        <DisplayName>Kate Hutchins</DisplayName>
        <AccountId>10</AccountId>
        <AccountType/>
      </UserInfo>
    </SharedWithUsers>
    <lcf76f155ced4ddcb4097134ff3c332f xmlns="95f893c3-8327-46d0-a88c-10e851364c64">
      <Terms xmlns="http://schemas.microsoft.com/office/infopath/2007/PartnerControls"/>
    </lcf76f155ced4ddcb4097134ff3c332f>
    <TaxCatchAll xmlns="e91f9fd9-823f-4454-a308-8887086d98f4" xsi:nil="true"/>
  </documentManagement>
</p:properties>
</file>

<file path=customXml/itemProps1.xml><?xml version="1.0" encoding="utf-8"?>
<ds:datastoreItem xmlns:ds="http://schemas.openxmlformats.org/officeDocument/2006/customXml" ds:itemID="{97BB52E7-11BB-489A-AD99-031294EBD9D0}">
  <ds:schemaRefs>
    <ds:schemaRef ds:uri="95f893c3-8327-46d0-a88c-10e851364c64"/>
    <ds:schemaRef ds:uri="e91f9fd9-823f-4454-a308-8887086d98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F8F7EE5-AF48-4BBC-A167-471211DC13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C238E8-AE20-4D95-A73F-1964AF3FCE1D}">
  <ds:schemaRefs>
    <ds:schemaRef ds:uri="http://purl.org/dc/terms/"/>
    <ds:schemaRef ds:uri="http://schemas.openxmlformats.org/package/2006/metadata/core-properties"/>
    <ds:schemaRef ds:uri="95f893c3-8327-46d0-a88c-10e851364c6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91f9fd9-823f-4454-a308-8887086d98f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688</Words>
  <Application>Microsoft Office PowerPoint</Application>
  <PresentationFormat>Widescreen</PresentationFormat>
  <Paragraphs>93</Paragraphs>
  <Slides>11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Office Theme</vt:lpstr>
      <vt:lpstr>Stronger Together:  A Strategic Skills  Partnership for Nuclear</vt:lpstr>
      <vt:lpstr>NSSG Mission</vt:lpstr>
      <vt:lpstr>The Scale of the Skills Challenge</vt:lpstr>
      <vt:lpstr>Key Skills Challenges</vt:lpstr>
      <vt:lpstr>PowerPoint Presentation</vt:lpstr>
      <vt:lpstr>Our Approach</vt:lpstr>
      <vt:lpstr>Labour Market Intelligence</vt:lpstr>
      <vt:lpstr>PowerPoint Presentation</vt:lpstr>
      <vt:lpstr>Enabling Activity </vt:lpstr>
      <vt:lpstr>Provider Capacity/Capability Review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Hutchins</dc:creator>
  <cp:lastModifiedBy>Roger Thomas</cp:lastModifiedBy>
  <cp:revision>281</cp:revision>
  <dcterms:created xsi:type="dcterms:W3CDTF">2022-08-18T10:51:18Z</dcterms:created>
  <dcterms:modified xsi:type="dcterms:W3CDTF">2023-10-02T06:54:22Z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0x010100B9EF317823BC6F42BB00A391B96483B2</vt:lpwstr>
  </property>
  <property fmtid="{D5CDD505-2E9C-101B-9397-08002B2CF9AE}" pid="3" name="MSIP_Label_d8a60473-494b-4586-a1bb-b0e663054676_Enabled">
    <vt:lpwstr>true</vt:lpwstr>
  </property>
  <property fmtid="{D5CDD505-2E9C-101B-9397-08002B2CF9AE}" pid="4" name="MSIP_Label_d8a60473-494b-4586-a1bb-b0e663054676_SetDate">
    <vt:lpwstr>2023-02-13T14:18:46Z</vt:lpwstr>
  </property>
  <property fmtid="{D5CDD505-2E9C-101B-9397-08002B2CF9AE}" pid="5" name="MSIP_Label_d8a60473-494b-4586-a1bb-b0e663054676_Method">
    <vt:lpwstr>Privileged</vt:lpwstr>
  </property>
  <property fmtid="{D5CDD505-2E9C-101B-9397-08002B2CF9AE}" pid="6" name="MSIP_Label_d8a60473-494b-4586-a1bb-b0e663054676_Name">
    <vt:lpwstr>MOD-1-O-‘UNMARKED’</vt:lpwstr>
  </property>
  <property fmtid="{D5CDD505-2E9C-101B-9397-08002B2CF9AE}" pid="7" name="MSIP_Label_d8a60473-494b-4586-a1bb-b0e663054676_SiteId">
    <vt:lpwstr>be7760ed-5953-484b-ae95-d0a16dfa09e5</vt:lpwstr>
  </property>
  <property fmtid="{D5CDD505-2E9C-101B-9397-08002B2CF9AE}" pid="8" name="MSIP_Label_d8a60473-494b-4586-a1bb-b0e663054676_ActionId">
    <vt:lpwstr>519d5634-ba50-40ec-b7ec-a1f097c1695b</vt:lpwstr>
  </property>
  <property fmtid="{D5CDD505-2E9C-101B-9397-08002B2CF9AE}" pid="9" name="MSIP_Label_d8a60473-494b-4586-a1bb-b0e663054676_ContentBits">
    <vt:lpwstr>0</vt:lpwstr>
  </property>
  <property fmtid="{D5CDD505-2E9C-101B-9397-08002B2CF9AE}" pid="10" name="Subject Category">
    <vt:lpwstr>2;#Skills frameworks|4a566aaf-ed4f-4cca-81df-bd7aecf6809b</vt:lpwstr>
  </property>
  <property fmtid="{D5CDD505-2E9C-101B-9397-08002B2CF9AE}" pid="11" name="TaxKeyword">
    <vt:lpwstr/>
  </property>
  <property fmtid="{D5CDD505-2E9C-101B-9397-08002B2CF9AE}" pid="12" name="MediaServiceImageTags">
    <vt:lpwstr/>
  </property>
  <property fmtid="{D5CDD505-2E9C-101B-9397-08002B2CF9AE}" pid="13" name="lcf76f155ced4ddcb4097134ff3c332f">
    <vt:lpwstr/>
  </property>
  <property fmtid="{D5CDD505-2E9C-101B-9397-08002B2CF9AE}" pid="14" name="Business Owner">
    <vt:lpwstr>1;#DNO|c9e6efc5-9c2f-41e9-b049-39b7d3a9a994</vt:lpwstr>
  </property>
  <property fmtid="{D5CDD505-2E9C-101B-9397-08002B2CF9AE}" pid="15" name="fileplanid">
    <vt:lpwstr>4;#01_05 Manage Personnel|4a4648d5-12b6-4772-9093-cfde9605a729</vt:lpwstr>
  </property>
  <property fmtid="{D5CDD505-2E9C-101B-9397-08002B2CF9AE}" pid="16" name="Subject Keywords">
    <vt:lpwstr>3;#Skills and skills training|9bf2b9b1-9088-4935-ad77-532ba7bfe9f8</vt:lpwstr>
  </property>
</Properties>
</file>