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6_0.xml" ContentType="application/vnd.ms-powerpoint.comments+xml"/>
  <Override PartName="/ppt/notesSlides/notesSlide2.xml" ContentType="application/vnd.openxmlformats-officedocument.presentationml.notesSlide+xml"/>
  <Override PartName="/ppt/comments/modernComment_1D1_2C5EF2C4.xml" ContentType="application/vnd.ms-powerpoint.comments+xml"/>
  <Override PartName="/ppt/comments/modernComment_1D3_B00A7FFB.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87" r:id="rId5"/>
  </p:sldMasterIdLst>
  <p:notesMasterIdLst>
    <p:notesMasterId r:id="rId27"/>
  </p:notesMasterIdLst>
  <p:sldIdLst>
    <p:sldId id="262" r:id="rId6"/>
    <p:sldId id="465" r:id="rId7"/>
    <p:sldId id="467" r:id="rId8"/>
    <p:sldId id="470" r:id="rId9"/>
    <p:sldId id="479" r:id="rId10"/>
    <p:sldId id="483" r:id="rId11"/>
    <p:sldId id="472" r:id="rId12"/>
    <p:sldId id="477" r:id="rId13"/>
    <p:sldId id="490" r:id="rId14"/>
    <p:sldId id="486" r:id="rId15"/>
    <p:sldId id="478" r:id="rId16"/>
    <p:sldId id="484" r:id="rId17"/>
    <p:sldId id="474" r:id="rId18"/>
    <p:sldId id="471" r:id="rId19"/>
    <p:sldId id="489" r:id="rId20"/>
    <p:sldId id="488" r:id="rId21"/>
    <p:sldId id="475" r:id="rId22"/>
    <p:sldId id="476" r:id="rId23"/>
    <p:sldId id="487" r:id="rId24"/>
    <p:sldId id="482" r:id="rId25"/>
    <p:sldId id="4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C50F39-FE88-9433-1236-CB0993665204}" name="Jim Ranger" initials="JR" userId="S::jim.ranger@cogentskills.com::eddd056d-b223-47a3-8deb-072b7a9b7d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E19"/>
    <a:srgbClr val="50C3C2"/>
    <a:srgbClr val="312683"/>
    <a:srgbClr val="95C11E"/>
    <a:srgbClr val="FAB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9E91F0-532E-4166-8D48-6A5C92F59DBA}" v="341" dt="2024-05-13T09:29:07.397"/>
    <p1510:client id="{C54F2CEC-2AF6-7904-988D-080C284CF428}" v="134" dt="2024-05-13T09:30:47.805"/>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4777" autoAdjust="0"/>
  </p:normalViewPr>
  <p:slideViewPr>
    <p:cSldViewPr snapToGrid="0">
      <p:cViewPr varScale="1">
        <p:scale>
          <a:sx n="90" d="100"/>
          <a:sy n="90" d="100"/>
        </p:scale>
        <p:origin x="208"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omments/modernComment_106_0.xml><?xml version="1.0" encoding="utf-8"?>
<p188:cmLst xmlns:a="http://schemas.openxmlformats.org/drawingml/2006/main" xmlns:r="http://schemas.openxmlformats.org/officeDocument/2006/relationships" xmlns:p188="http://schemas.microsoft.com/office/powerpoint/2018/8/main">
  <p188:cm id="{128B927A-BE28-48EE-A697-8FDEBB67F86E}" authorId="{D9C50F39-FE88-9433-1236-CB0993665204}" created="2024-05-16T14:11:25.926">
    <ac:txMkLst xmlns:ac="http://schemas.microsoft.com/office/drawing/2013/main/command">
      <pc:docMk xmlns:pc="http://schemas.microsoft.com/office/powerpoint/2013/main/command"/>
      <pc:sldMk xmlns:pc="http://schemas.microsoft.com/office/powerpoint/2013/main/command" cId="0" sldId="262"/>
      <ac:spMk id="11" creationId="{00000000-0000-0000-0000-000000000000}"/>
      <ac:txMk cp="24" len="8">
        <ac:context len="52" hash="1196474326"/>
      </ac:txMk>
    </ac:txMkLst>
    <p188:pos x="2159098" y="1080821"/>
    <p188:txBody>
      <a:bodyPr/>
      <a:lstStyle/>
      <a:p>
        <a:r>
          <a:rPr lang="en-GB"/>
          <a:t>UK's ??</a:t>
        </a:r>
      </a:p>
    </p188:txBody>
  </p188:cm>
</p188:cmLst>
</file>

<file path=ppt/comments/modernComment_1D1_2C5EF2C4.xml><?xml version="1.0" encoding="utf-8"?>
<p188:cmLst xmlns:a="http://schemas.openxmlformats.org/drawingml/2006/main" xmlns:r="http://schemas.openxmlformats.org/officeDocument/2006/relationships" xmlns:p188="http://schemas.microsoft.com/office/powerpoint/2018/8/main">
  <p188:cm id="{A35EF851-FAB2-41C7-A5E8-18C431965E9F}" authorId="{D9C50F39-FE88-9433-1236-CB0993665204}" created="2024-05-16T14:12:17.130">
    <ac:txMkLst xmlns:ac="http://schemas.microsoft.com/office/drawing/2013/main/command">
      <pc:docMk xmlns:pc="http://schemas.microsoft.com/office/powerpoint/2013/main/command"/>
      <pc:sldMk xmlns:pc="http://schemas.microsoft.com/office/powerpoint/2013/main/command" cId="744420036" sldId="465"/>
      <ac:spMk id="4" creationId="{00000000-0000-0000-0000-000000000000}"/>
      <ac:txMk cp="0" len="113">
        <ac:context len="365" hash="4184509213"/>
      </ac:txMk>
    </ac:txMkLst>
    <p188:pos x="7930735" y="318734"/>
    <p188:txBody>
      <a:bodyPr/>
      <a:lstStyle/>
      <a:p>
        <a:r>
          <a:rPr lang="en-GB"/>
          <a:t>The nuclear sector - public and private sector, civil and defence - has a core workforce of around 83,000.</a:t>
        </a:r>
      </a:p>
    </p188:txBody>
  </p188:cm>
  <p188:cm id="{7F913D4C-F1D0-478B-AF97-BC4175578828}" authorId="{D9C50F39-FE88-9433-1236-CB0993665204}" created="2024-05-16T14:12:25.207">
    <ac:txMkLst xmlns:ac="http://schemas.microsoft.com/office/drawing/2013/main/command">
      <pc:docMk xmlns:pc="http://schemas.microsoft.com/office/powerpoint/2013/main/command"/>
      <pc:sldMk xmlns:pc="http://schemas.microsoft.com/office/powerpoint/2013/main/command" cId="744420036" sldId="465"/>
      <ac:spMk id="4" creationId="{00000000-0000-0000-0000-000000000000}"/>
      <ac:txMk cp="115" len="9">
        <ac:context len="365" hash="4184509213"/>
      </ac:txMk>
    </ac:txMkLst>
    <p188:pos x="1586380" y="1470201"/>
    <p188:txBody>
      <a:bodyPr/>
      <a:lstStyle/>
      <a:p>
        <a:r>
          <a:rPr lang="en-GB"/>
          <a:t>To meet...</a:t>
        </a:r>
      </a:p>
    </p188:txBody>
  </p188:cm>
  <p188:cm id="{A5476C94-9081-4A73-A275-C67A5E417AAE}" authorId="{D9C50F39-FE88-9433-1236-CB0993665204}" created="2024-05-16T14:13:02.120">
    <ac:txMkLst xmlns:ac="http://schemas.microsoft.com/office/drawing/2013/main/command">
      <pc:docMk xmlns:pc="http://schemas.microsoft.com/office/powerpoint/2013/main/command"/>
      <pc:sldMk xmlns:pc="http://schemas.microsoft.com/office/powerpoint/2013/main/command" cId="744420036" sldId="465"/>
      <ac:spMk id="4" creationId="{00000000-0000-0000-0000-000000000000}"/>
      <ac:txMk cp="270" len="12">
        <ac:context len="365" hash="4184509213"/>
      </ac:txMk>
    </ac:txMkLst>
    <p188:pos x="3403891" y="2745845"/>
    <p188:txBody>
      <a:bodyPr/>
      <a:lstStyle/>
      <a:p>
        <a:r>
          <a:rPr lang="en-GB"/>
          <a:t>What does this actually mean?
Replace with 'This means'</a:t>
        </a:r>
      </a:p>
    </p188:txBody>
  </p188:cm>
</p188:cmLst>
</file>

<file path=ppt/comments/modernComment_1D3_B00A7FFB.xml><?xml version="1.0" encoding="utf-8"?>
<p188:cmLst xmlns:a="http://schemas.openxmlformats.org/drawingml/2006/main" xmlns:r="http://schemas.openxmlformats.org/officeDocument/2006/relationships" xmlns:p188="http://schemas.microsoft.com/office/powerpoint/2018/8/main">
  <p188:cm id="{4D0AEBC8-DC6B-44B1-A192-E80658123EB3}" authorId="{D9C50F39-FE88-9433-1236-CB0993665204}" created="2024-05-16T14:14:34.711">
    <ac:txMkLst xmlns:ac="http://schemas.microsoft.com/office/drawing/2013/main/command">
      <pc:docMk xmlns:pc="http://schemas.microsoft.com/office/powerpoint/2013/main/command"/>
      <pc:sldMk xmlns:pc="http://schemas.microsoft.com/office/powerpoint/2013/main/command" cId="2953478139" sldId="467"/>
      <ac:spMk id="3" creationId="{00000000-0000-0000-0000-000000000000}"/>
      <ac:txMk cp="37" len="4">
        <ac:context len="1098" hash="1809127100"/>
      </ac:txMk>
    </ac:txMkLst>
    <p188:txBody>
      <a:bodyPr/>
      <a:lstStyle/>
      <a:p>
        <a:r>
          <a:rPr lang="en-GB"/>
          <a:t>remove</a:t>
        </a:r>
      </a:p>
    </p188:txBody>
  </p188:cm>
  <p188:cm id="{028AC8B6-AEAA-4BB4-A218-7FC65AFD8B8E}" authorId="{D9C50F39-FE88-9433-1236-CB0993665204}" created="2024-05-16T14:14:50.672">
    <ac:txMkLst xmlns:ac="http://schemas.microsoft.com/office/drawing/2013/main/command">
      <pc:docMk xmlns:pc="http://schemas.microsoft.com/office/powerpoint/2013/main/command"/>
      <pc:sldMk xmlns:pc="http://schemas.microsoft.com/office/powerpoint/2013/main/command" cId="2953478139" sldId="467"/>
      <ac:spMk id="3" creationId="{00000000-0000-0000-0000-000000000000}"/>
      <ac:txMk cp="69" len="24">
        <ac:context len="1098" hash="1809127100"/>
      </ac:txMk>
    </ac:txMkLst>
    <p188:txBody>
      <a:bodyPr/>
      <a:lstStyle/>
      <a:p>
        <a:r>
          <a:rPr lang="en-GB"/>
          <a:t>remove</a:t>
        </a:r>
      </a:p>
    </p188:txBody>
  </p188:cm>
  <p188:cm id="{4B6CF2A8-F4DB-420A-860A-05E1B91691C2}" authorId="{D9C50F39-FE88-9433-1236-CB0993665204}" created="2024-05-16T14:15:06.107">
    <ac:deMkLst xmlns:ac="http://schemas.microsoft.com/office/drawing/2013/main/command">
      <pc:docMk xmlns:pc="http://schemas.microsoft.com/office/powerpoint/2013/main/command"/>
      <pc:sldMk xmlns:pc="http://schemas.microsoft.com/office/powerpoint/2013/main/command" cId="2953478139" sldId="467"/>
      <ac:spMk id="3" creationId="{00000000-0000-0000-0000-000000000000}"/>
    </ac:deMkLst>
    <p188:txBody>
      <a:bodyPr/>
      <a:lstStyle/>
      <a:p>
        <a:r>
          <a:rPr lang="en-GB"/>
          <a:t>remove double space</a:t>
        </a:r>
      </a:p>
    </p188:txBody>
  </p188:cm>
  <p188:cm id="{23EE0A61-67AF-4C8C-9681-A2A3351D957D}" authorId="{D9C50F39-FE88-9433-1236-CB0993665204}" created="2024-05-16T14:15:22.386">
    <ac:txMkLst xmlns:ac="http://schemas.microsoft.com/office/drawing/2013/main/command">
      <pc:docMk xmlns:pc="http://schemas.microsoft.com/office/powerpoint/2013/main/command"/>
      <pc:sldMk xmlns:pc="http://schemas.microsoft.com/office/powerpoint/2013/main/command" cId="2953478139" sldId="467"/>
      <ac:spMk id="3" creationId="{00000000-0000-0000-0000-000000000000}"/>
      <ac:txMk cp="565" len="17">
        <ac:context len="1098" hash="1809127100"/>
      </ac:txMk>
    </ac:txMkLst>
    <p188:txBody>
      <a:bodyPr/>
      <a:lstStyle/>
      <a:p>
        <a:r>
          <a:rPr lang="en-GB"/>
          <a:t>Cap down</a:t>
        </a:r>
      </a:p>
    </p188:txBody>
  </p188:cm>
  <p188:cm id="{BB6C6234-11BA-4CD9-8AC3-099F6E86C728}" authorId="{D9C50F39-FE88-9433-1236-CB0993665204}" created="2024-05-16T14:15:37.524">
    <ac:txMkLst xmlns:ac="http://schemas.microsoft.com/office/drawing/2013/main/command">
      <pc:docMk xmlns:pc="http://schemas.microsoft.com/office/powerpoint/2013/main/command"/>
      <pc:sldMk xmlns:pc="http://schemas.microsoft.com/office/powerpoint/2013/main/command" cId="2953478139" sldId="467"/>
      <ac:spMk id="3" creationId="{00000000-0000-0000-0000-000000000000}"/>
      <ac:txMk cp="836" len="12">
        <ac:context len="1098" hash="1809127100"/>
      </ac:txMk>
    </ac:txMkLst>
    <p188:txBody>
      <a:bodyPr/>
      <a:lstStyle/>
      <a:p>
        <a:r>
          <a:rPr lang="en-GB"/>
          <a:t>remove</a:t>
        </a:r>
      </a:p>
    </p188:txBody>
  </p188:cm>
  <p188:cm id="{4DC16416-122A-4353-B07F-C0F40B83558F}" authorId="{D9C50F39-FE88-9433-1236-CB0993665204}" created="2024-05-16T14:15:43.401">
    <ac:txMkLst xmlns:ac="http://schemas.microsoft.com/office/drawing/2013/main/command">
      <pc:docMk xmlns:pc="http://schemas.microsoft.com/office/powerpoint/2013/main/command"/>
      <pc:sldMk xmlns:pc="http://schemas.microsoft.com/office/powerpoint/2013/main/command" cId="2953478139" sldId="467"/>
      <ac:spMk id="3" creationId="{00000000-0000-0000-0000-000000000000}"/>
      <ac:txMk cp="990" len="24">
        <ac:context len="1098" hash="1809127100"/>
      </ac:txMk>
    </ac:txMkLst>
    <p188:txBody>
      <a:bodyPr/>
      <a:lstStyle/>
      <a:p>
        <a:r>
          <a:rPr lang="en-GB"/>
          <a:t>Cap down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414E76-36C0-0530-31B5-0317D59F3A57}"/>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F40DC6C4-5997-D64C-631B-F0AD732397E9}"/>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210CCB32-D636-4CDF-94AD-5BBABA4D7627}" type="datetime1">
              <a:rPr lang="en-GB"/>
              <a:pPr lvl="0"/>
              <a:t>21/06/2024</a:t>
            </a:fld>
            <a:endParaRPr lang="en-GB"/>
          </a:p>
        </p:txBody>
      </p:sp>
      <p:sp>
        <p:nvSpPr>
          <p:cNvPr id="4" name="Slide Image Placeholder 3">
            <a:extLst>
              <a:ext uri="{FF2B5EF4-FFF2-40B4-BE49-F238E27FC236}">
                <a16:creationId xmlns:a16="http://schemas.microsoft.com/office/drawing/2014/main" id="{ED2B6AEA-284C-BE6B-3D93-70939D104BD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04F7E51E-AE44-FB8E-9AD3-BA47163F289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F6774A0-0678-E8D8-8848-322C829ECD42}"/>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225EC160-FD5B-E0BA-3EF8-F2C2EEBEA1E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3DBD4F79-5823-4058-9F94-CA300D22C642}" type="slidenum">
              <a:t>‹#›</a:t>
            </a:fld>
            <a:endParaRPr lang="en-GB"/>
          </a:p>
        </p:txBody>
      </p:sp>
    </p:spTree>
    <p:extLst>
      <p:ext uri="{BB962C8B-B14F-4D97-AF65-F5344CB8AC3E}">
        <p14:creationId xmlns:p14="http://schemas.microsoft.com/office/powerpoint/2010/main" val="428329813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3DBD4F79-5823-4058-9F94-CA300D22C642}" type="slidenum">
              <a:rPr lang="en-GB" smtClean="0"/>
              <a:t>1</a:t>
            </a:fld>
            <a:endParaRPr lang="en-GB"/>
          </a:p>
        </p:txBody>
      </p:sp>
    </p:spTree>
    <p:extLst>
      <p:ext uri="{BB962C8B-B14F-4D97-AF65-F5344CB8AC3E}">
        <p14:creationId xmlns:p14="http://schemas.microsoft.com/office/powerpoint/2010/main" val="53662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3DBD4F79-5823-4058-9F94-CA300D22C642}" type="slidenum">
              <a:rPr lang="en-GB" smtClean="0"/>
              <a:t>2</a:t>
            </a:fld>
            <a:endParaRPr lang="en-GB"/>
          </a:p>
        </p:txBody>
      </p:sp>
    </p:spTree>
    <p:extLst>
      <p:ext uri="{BB962C8B-B14F-4D97-AF65-F5344CB8AC3E}">
        <p14:creationId xmlns:p14="http://schemas.microsoft.com/office/powerpoint/2010/main" val="251998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3DBD4F79-5823-4058-9F94-CA300D22C642}" type="slidenum">
              <a:rPr lang="en-GB" smtClean="0"/>
              <a:t>7</a:t>
            </a:fld>
            <a:endParaRPr lang="en-GB"/>
          </a:p>
        </p:txBody>
      </p:sp>
    </p:spTree>
    <p:extLst>
      <p:ext uri="{BB962C8B-B14F-4D97-AF65-F5344CB8AC3E}">
        <p14:creationId xmlns:p14="http://schemas.microsoft.com/office/powerpoint/2010/main" val="272774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 NSSG 2023 Nuclear Workforce Assessment</a:t>
            </a:r>
            <a:endParaRPr lang="en-GB" sz="4000" dirty="0"/>
          </a:p>
          <a:p>
            <a:endParaRPr lang="en-GB" dirty="0"/>
          </a:p>
        </p:txBody>
      </p:sp>
      <p:sp>
        <p:nvSpPr>
          <p:cNvPr id="4" name="Slide Number Placeholder 3"/>
          <p:cNvSpPr>
            <a:spLocks noGrp="1"/>
          </p:cNvSpPr>
          <p:nvPr>
            <p:ph type="sldNum" sz="quarter" idx="10"/>
          </p:nvPr>
        </p:nvSpPr>
        <p:spPr/>
        <p:txBody>
          <a:bodyPr/>
          <a:lstStyle/>
          <a:p>
            <a:pPr lvl="0"/>
            <a:fld id="{3DBD4F79-5823-4058-9F94-CA300D22C642}" type="slidenum">
              <a:rPr lang="en-GB" smtClean="0"/>
              <a:t>10</a:t>
            </a:fld>
            <a:endParaRPr lang="en-GB"/>
          </a:p>
        </p:txBody>
      </p:sp>
    </p:spTree>
    <p:extLst>
      <p:ext uri="{BB962C8B-B14F-4D97-AF65-F5344CB8AC3E}">
        <p14:creationId xmlns:p14="http://schemas.microsoft.com/office/powerpoint/2010/main" val="10841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3DBD4F79-5823-4058-9F94-CA300D22C642}" type="slidenum">
              <a:rPr lang="en-GB" smtClean="0"/>
              <a:t>20</a:t>
            </a:fld>
            <a:endParaRPr lang="en-GB"/>
          </a:p>
        </p:txBody>
      </p:sp>
    </p:spTree>
    <p:extLst>
      <p:ext uri="{BB962C8B-B14F-4D97-AF65-F5344CB8AC3E}">
        <p14:creationId xmlns:p14="http://schemas.microsoft.com/office/powerpoint/2010/main" val="1449256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Oval 10">
            <a:extLst>
              <a:ext uri="{FF2B5EF4-FFF2-40B4-BE49-F238E27FC236}">
                <a16:creationId xmlns:a16="http://schemas.microsoft.com/office/drawing/2014/main" id="{93EE7A91-112F-B7EC-972C-A40E437D7FB4}"/>
              </a:ext>
            </a:extLst>
          </p:cNvPr>
          <p:cNvSpPr/>
          <p:nvPr/>
        </p:nvSpPr>
        <p:spPr>
          <a:xfrm rot="7776664">
            <a:off x="-5811428" y="-2408619"/>
            <a:ext cx="16752557" cy="152154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286000" cap="flat">
            <a:solidFill>
              <a:srgbClr val="5568F4"/>
            </a:solidFill>
            <a:prstDash val="solid"/>
            <a:miter/>
          </a:ln>
          <a:effectLst>
            <a:outerShdw dist="27331" algn="tl">
              <a:srgbClr val="000000">
                <a:alpha val="12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Calibri"/>
            </a:endParaRPr>
          </a:p>
        </p:txBody>
      </p:sp>
      <p:pic>
        <p:nvPicPr>
          <p:cNvPr id="3" name="Picture 1">
            <a:extLst>
              <a:ext uri="{FF2B5EF4-FFF2-40B4-BE49-F238E27FC236}">
                <a16:creationId xmlns:a16="http://schemas.microsoft.com/office/drawing/2014/main" id="{CC51E610-F224-6BB5-351A-03F05EE3F09E}"/>
              </a:ext>
            </a:extLst>
          </p:cNvPr>
          <p:cNvPicPr>
            <a:picLocks noChangeAspect="1"/>
          </p:cNvPicPr>
          <p:nvPr/>
        </p:nvPicPr>
        <p:blipFill>
          <a:blip r:embed="rId2"/>
          <a:srcRect l="54126" t="1" b="1927"/>
          <a:stretch>
            <a:fillRect/>
          </a:stretch>
        </p:blipFill>
        <p:spPr>
          <a:xfrm>
            <a:off x="9534521" y="5972175"/>
            <a:ext cx="1603528" cy="647696"/>
          </a:xfrm>
          <a:prstGeom prst="rect">
            <a:avLst/>
          </a:prstGeom>
          <a:noFill/>
          <a:ln cap="flat">
            <a:noFill/>
          </a:ln>
        </p:spPr>
      </p:pic>
      <p:pic>
        <p:nvPicPr>
          <p:cNvPr id="4" name="Picture 4" descr="A blue and white logo&#10;&#10;Description automatically generated">
            <a:extLst>
              <a:ext uri="{FF2B5EF4-FFF2-40B4-BE49-F238E27FC236}">
                <a16:creationId xmlns:a16="http://schemas.microsoft.com/office/drawing/2014/main" id="{409DE578-54D6-2262-19FF-9674D126CC80}"/>
              </a:ext>
            </a:extLst>
          </p:cNvPr>
          <p:cNvPicPr>
            <a:picLocks noChangeAspect="1"/>
          </p:cNvPicPr>
          <p:nvPr/>
        </p:nvPicPr>
        <p:blipFill>
          <a:blip r:embed="rId3"/>
          <a:stretch>
            <a:fillRect/>
          </a:stretch>
        </p:blipFill>
        <p:spPr>
          <a:xfrm>
            <a:off x="244263" y="225619"/>
            <a:ext cx="2037456" cy="721598"/>
          </a:xfrm>
          <a:prstGeom prst="rect">
            <a:avLst/>
          </a:prstGeom>
          <a:noFill/>
          <a:ln cap="flat">
            <a:noFill/>
          </a:ln>
        </p:spPr>
      </p:pic>
    </p:spTree>
    <p:extLst>
      <p:ext uri="{BB962C8B-B14F-4D97-AF65-F5344CB8AC3E}">
        <p14:creationId xmlns:p14="http://schemas.microsoft.com/office/powerpoint/2010/main" val="19406503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2FAA-404F-231E-F885-D1CFBC890716}"/>
              </a:ext>
            </a:extLst>
          </p:cNvPr>
          <p:cNvSpPr>
            <a:spLocks noGrp="1"/>
          </p:cNvSpPr>
          <p:nvPr>
            <p:ph type="title"/>
          </p:nvPr>
        </p:nvSpPr>
        <p:spPr/>
        <p:txBody>
          <a:bodyPr/>
          <a:lstStyle>
            <a:lvl1pPr>
              <a:defRPr>
                <a:latin typeface="Saira Medium" pitchFamily="2" charset="0"/>
              </a:defRPr>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F82DC791-C316-00EA-6DA5-AC1C2C33450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44912" y="414528"/>
            <a:ext cx="1524000" cy="538480"/>
          </a:xfrm>
          <a:prstGeom prst="rect">
            <a:avLst/>
          </a:prstGeom>
        </p:spPr>
      </p:pic>
      <p:sp>
        <p:nvSpPr>
          <p:cNvPr id="6" name="Rectangle 9">
            <a:extLst>
              <a:ext uri="{FF2B5EF4-FFF2-40B4-BE49-F238E27FC236}">
                <a16:creationId xmlns:a16="http://schemas.microsoft.com/office/drawing/2014/main" id="{DBC944BB-65E3-BBA0-7F90-E1A47D29FCE5}"/>
              </a:ext>
            </a:extLst>
          </p:cNvPr>
          <p:cNvSpPr/>
          <p:nvPr userDrawn="1"/>
        </p:nvSpPr>
        <p:spPr>
          <a:xfrm rot="10800000">
            <a:off x="-1" y="6620256"/>
            <a:ext cx="12192000" cy="237744"/>
          </a:xfrm>
          <a:prstGeom prst="rect">
            <a:avLst/>
          </a:prstGeom>
          <a:blipFill>
            <a:blip r:embed="rId3">
              <a:alphaModFix/>
            </a:blip>
            <a:stretch>
              <a:fillRect/>
            </a:stretch>
          </a:blipFill>
          <a:ln w="12701" cap="flat">
            <a:no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86142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52C4CC6-730D-461A-FED8-552D135241DD}"/>
              </a:ext>
            </a:extLst>
          </p:cNvPr>
          <p:cNvSpPr/>
          <p:nvPr userDrawn="1"/>
        </p:nvSpPr>
        <p:spPr>
          <a:xfrm rot="8188674">
            <a:off x="1023408" y="-3084197"/>
            <a:ext cx="14536124" cy="13956060"/>
          </a:xfrm>
          <a:prstGeom prst="ellipse">
            <a:avLst/>
          </a:prstGeom>
          <a:noFill/>
          <a:ln w="2286000" cap="flat" cmpd="sng" algn="ctr">
            <a:gradFill>
              <a:gsLst>
                <a:gs pos="21000">
                  <a:srgbClr val="5568F4"/>
                </a:gs>
                <a:gs pos="65000">
                  <a:srgbClr val="1CE2D9"/>
                </a:gs>
              </a:gsLst>
              <a:lin ang="7200000" scaled="0"/>
            </a:gradFill>
            <a:prstDash val="solid"/>
            <a:miter lim="800000"/>
          </a:ln>
          <a:effectLst>
            <a:outerShdw blurRad="407392" dist="27331" algn="tl"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4126" t="1" b="1927"/>
          <a:stretch/>
        </p:blipFill>
        <p:spPr>
          <a:xfrm>
            <a:off x="533400" y="5762626"/>
            <a:ext cx="1603531" cy="647700"/>
          </a:xfrm>
          <a:prstGeom prst="rect">
            <a:avLst/>
          </a:prstGeom>
        </p:spPr>
      </p:pic>
      <p:pic>
        <p:nvPicPr>
          <p:cNvPr id="2" name="Picture 1" descr="A blue and white logo&#10;&#10;Description automatically generated">
            <a:extLst>
              <a:ext uri="{FF2B5EF4-FFF2-40B4-BE49-F238E27FC236}">
                <a16:creationId xmlns:a16="http://schemas.microsoft.com/office/drawing/2014/main" id="{C67DDB9F-5419-5366-2296-A458D3C427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75378" y="131050"/>
            <a:ext cx="2037460" cy="721600"/>
          </a:xfrm>
          <a:prstGeom prst="rect">
            <a:avLst/>
          </a:prstGeom>
        </p:spPr>
      </p:pic>
      <p:sp>
        <p:nvSpPr>
          <p:cNvPr id="3" name="Text Placeholder 9">
            <a:extLst>
              <a:ext uri="{FF2B5EF4-FFF2-40B4-BE49-F238E27FC236}">
                <a16:creationId xmlns:a16="http://schemas.microsoft.com/office/drawing/2014/main" id="{E2B0E8F6-2B8D-7310-1FBD-5CEF69620DAC}"/>
              </a:ext>
            </a:extLst>
          </p:cNvPr>
          <p:cNvSpPr>
            <a:spLocks noGrp="1"/>
          </p:cNvSpPr>
          <p:nvPr>
            <p:ph idx="1"/>
          </p:nvPr>
        </p:nvSpPr>
        <p:spPr>
          <a:xfrm>
            <a:off x="2966102" y="1945265"/>
            <a:ext cx="8493808" cy="4351338"/>
          </a:xfrm>
          <a:prstGeom prst="rect">
            <a:avLst/>
          </a:prstGeom>
        </p:spPr>
        <p:txBody>
          <a:bodyPr vert="horz" lIns="91440" tIns="45720" rIns="91440" bIns="45720" rtlCol="0">
            <a:normAutofit/>
          </a:bodyPr>
          <a:lstStyle>
            <a:lvl1pPr>
              <a:defRPr>
                <a:latin typeface="Saira Thin" panose="00000300000000000000" pitchFamily="2" charset="0"/>
              </a:defRPr>
            </a:lvl1pPr>
            <a:lvl2pPr>
              <a:defRPr>
                <a:latin typeface="Saira Thin" panose="00000300000000000000" pitchFamily="2" charset="0"/>
              </a:defRPr>
            </a:lvl2pPr>
            <a:lvl3pPr>
              <a:defRPr>
                <a:latin typeface="Saira Thin" panose="00000300000000000000" pitchFamily="2" charset="0"/>
              </a:defRPr>
            </a:lvl3pPr>
            <a:lvl4pPr>
              <a:defRPr>
                <a:latin typeface="Saira Thin" panose="00000300000000000000" pitchFamily="2" charset="0"/>
              </a:defRPr>
            </a:lvl4pPr>
            <a:lvl5pPr>
              <a:defRPr>
                <a:latin typeface="Saira Thin" panose="000003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1">
            <a:extLst>
              <a:ext uri="{FF2B5EF4-FFF2-40B4-BE49-F238E27FC236}">
                <a16:creationId xmlns:a16="http://schemas.microsoft.com/office/drawing/2014/main" id="{64458ED6-A329-6B67-CE79-D4ADA511C372}"/>
              </a:ext>
            </a:extLst>
          </p:cNvPr>
          <p:cNvSpPr>
            <a:spLocks noGrp="1"/>
          </p:cNvSpPr>
          <p:nvPr>
            <p:ph type="title"/>
          </p:nvPr>
        </p:nvSpPr>
        <p:spPr>
          <a:xfrm>
            <a:off x="2966102" y="484765"/>
            <a:ext cx="8493808" cy="1325563"/>
          </a:xfrm>
        </p:spPr>
        <p:txBody>
          <a:bodyPr/>
          <a:lstStyle>
            <a:lvl1pPr>
              <a:defRPr>
                <a:latin typeface="Saira Medium"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3398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79B871EE-82A4-E218-0B21-44A7C60895B0}"/>
              </a:ext>
            </a:extLst>
          </p:cNvPr>
          <p:cNvSpPr/>
          <p:nvPr userDrawn="1"/>
        </p:nvSpPr>
        <p:spPr>
          <a:xfrm rot="5101738">
            <a:off x="8057618" y="3617985"/>
            <a:ext cx="16752557" cy="15215409"/>
          </a:xfrm>
          <a:prstGeom prst="ellipse">
            <a:avLst/>
          </a:prstGeom>
          <a:noFill/>
          <a:ln w="3175000">
            <a:gradFill>
              <a:gsLst>
                <a:gs pos="21000">
                  <a:srgbClr val="5568F4"/>
                </a:gs>
                <a:gs pos="65000">
                  <a:srgbClr val="1CE2D9"/>
                </a:gs>
              </a:gsLst>
              <a:lin ang="7200000" scaled="0"/>
            </a:gradFill>
          </a:ln>
          <a:effectLst>
            <a:outerShdw blurRad="407392" dist="27331"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Saira Thin" panose="00000300000000000000" pitchFamily="2" charset="0"/>
              </a:defRPr>
            </a:lvl1pPr>
            <a:lvl2pPr>
              <a:defRPr>
                <a:latin typeface="Saira Thin" panose="00000300000000000000" pitchFamily="2" charset="0"/>
              </a:defRPr>
            </a:lvl2pPr>
            <a:lvl3pPr>
              <a:defRPr>
                <a:latin typeface="Saira Thin" panose="00000300000000000000" pitchFamily="2" charset="0"/>
              </a:defRPr>
            </a:lvl3pPr>
            <a:lvl4pPr>
              <a:defRPr>
                <a:latin typeface="Saira Thin" panose="00000300000000000000" pitchFamily="2" charset="0"/>
              </a:defRPr>
            </a:lvl4pPr>
            <a:lvl5pPr>
              <a:defRPr>
                <a:latin typeface="Saira Thin" panose="000003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descr="A blue and white logo&#10;&#10;Description automatically generated">
            <a:extLst>
              <a:ext uri="{FF2B5EF4-FFF2-40B4-BE49-F238E27FC236}">
                <a16:creationId xmlns:a16="http://schemas.microsoft.com/office/drawing/2014/main" id="{302992D5-9D6B-751A-A884-4205733BD9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081" y="5951100"/>
            <a:ext cx="2037460" cy="721600"/>
          </a:xfrm>
          <a:prstGeom prst="rect">
            <a:avLst/>
          </a:prstGeom>
        </p:spPr>
      </p:pic>
      <p:sp>
        <p:nvSpPr>
          <p:cNvPr id="3" name="Title 1">
            <a:extLst>
              <a:ext uri="{FF2B5EF4-FFF2-40B4-BE49-F238E27FC236}">
                <a16:creationId xmlns:a16="http://schemas.microsoft.com/office/drawing/2014/main" id="{9F82A2EE-4522-6E5D-D887-8AE5C560A173}"/>
              </a:ext>
            </a:extLst>
          </p:cNvPr>
          <p:cNvSpPr>
            <a:spLocks noGrp="1"/>
          </p:cNvSpPr>
          <p:nvPr>
            <p:ph type="title"/>
          </p:nvPr>
        </p:nvSpPr>
        <p:spPr>
          <a:xfrm>
            <a:off x="838200" y="365125"/>
            <a:ext cx="10515600" cy="1325563"/>
          </a:xfrm>
        </p:spPr>
        <p:txBody>
          <a:bodyPr/>
          <a:lstStyle>
            <a:lvl1pPr>
              <a:defRPr>
                <a:latin typeface="Saira Medium"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415692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027AD6E-A38E-3970-449B-F3BE1CA3B5AB}"/>
              </a:ext>
            </a:extLst>
          </p:cNvPr>
          <p:cNvSpPr/>
          <p:nvPr userDrawn="1"/>
        </p:nvSpPr>
        <p:spPr>
          <a:xfrm rot="7776667">
            <a:off x="-6524778" y="-3585296"/>
            <a:ext cx="19807312" cy="15215409"/>
          </a:xfrm>
          <a:prstGeom prst="ellipse">
            <a:avLst/>
          </a:prstGeom>
          <a:noFill/>
          <a:ln w="1524000">
            <a:gradFill>
              <a:gsLst>
                <a:gs pos="21000">
                  <a:srgbClr val="5568F4"/>
                </a:gs>
                <a:gs pos="65000">
                  <a:srgbClr val="1CE2D9"/>
                </a:gs>
              </a:gsLst>
              <a:lin ang="7200000" scaled="0"/>
            </a:gradFill>
          </a:ln>
          <a:effectLst>
            <a:outerShdw blurRad="407392" dist="27331"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49912"/>
          <a:stretch/>
        </p:blipFill>
        <p:spPr>
          <a:xfrm>
            <a:off x="190877" y="5937203"/>
            <a:ext cx="2001908" cy="749394"/>
          </a:xfrm>
          <a:prstGeom prst="rect">
            <a:avLst/>
          </a:prstGeom>
        </p:spPr>
      </p:pic>
      <p:sp>
        <p:nvSpPr>
          <p:cNvPr id="2" name="Text Placeholder 9">
            <a:extLst>
              <a:ext uri="{FF2B5EF4-FFF2-40B4-BE49-F238E27FC236}">
                <a16:creationId xmlns:a16="http://schemas.microsoft.com/office/drawing/2014/main" id="{5A02C995-A44B-1E98-FBDD-0788B912984A}"/>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Saira Thin" panose="00000300000000000000" pitchFamily="2" charset="0"/>
              </a:defRPr>
            </a:lvl1pPr>
            <a:lvl2pPr>
              <a:defRPr>
                <a:latin typeface="Saira Thin" panose="00000300000000000000" pitchFamily="2" charset="0"/>
              </a:defRPr>
            </a:lvl2pPr>
            <a:lvl3pPr>
              <a:defRPr>
                <a:latin typeface="Saira Thin" panose="00000300000000000000" pitchFamily="2" charset="0"/>
              </a:defRPr>
            </a:lvl3pPr>
            <a:lvl4pPr>
              <a:defRPr>
                <a:latin typeface="Saira Thin" panose="00000300000000000000" pitchFamily="2" charset="0"/>
              </a:defRPr>
            </a:lvl4pPr>
            <a:lvl5pPr>
              <a:defRPr>
                <a:latin typeface="Saira Thin" panose="000003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1">
            <a:extLst>
              <a:ext uri="{FF2B5EF4-FFF2-40B4-BE49-F238E27FC236}">
                <a16:creationId xmlns:a16="http://schemas.microsoft.com/office/drawing/2014/main" id="{17BF6B58-CB99-B547-7FA2-5D75087B47DF}"/>
              </a:ext>
            </a:extLst>
          </p:cNvPr>
          <p:cNvSpPr>
            <a:spLocks noGrp="1"/>
          </p:cNvSpPr>
          <p:nvPr>
            <p:ph type="title"/>
          </p:nvPr>
        </p:nvSpPr>
        <p:spPr>
          <a:xfrm>
            <a:off x="838200" y="365125"/>
            <a:ext cx="10515600" cy="1325563"/>
          </a:xfrm>
        </p:spPr>
        <p:txBody>
          <a:bodyPr/>
          <a:lstStyle>
            <a:lvl1pPr>
              <a:defRPr>
                <a:latin typeface="Saira Medium"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552417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027AD6E-A38E-3970-449B-F3BE1CA3B5AB}"/>
              </a:ext>
            </a:extLst>
          </p:cNvPr>
          <p:cNvSpPr/>
          <p:nvPr userDrawn="1"/>
        </p:nvSpPr>
        <p:spPr>
          <a:xfrm rot="11186816">
            <a:off x="-6056670" y="-1410605"/>
            <a:ext cx="19807312" cy="15215409"/>
          </a:xfrm>
          <a:prstGeom prst="ellipse">
            <a:avLst/>
          </a:prstGeom>
          <a:noFill/>
          <a:ln w="1524000" cap="flat" cmpd="sng" algn="ctr">
            <a:gradFill>
              <a:gsLst>
                <a:gs pos="21000">
                  <a:srgbClr val="5568F4"/>
                </a:gs>
                <a:gs pos="65000">
                  <a:srgbClr val="1CE2D9"/>
                </a:gs>
              </a:gsLst>
              <a:lin ang="7200000" scaled="0"/>
            </a:gradFill>
            <a:prstDash val="solid"/>
            <a:miter lim="800000"/>
          </a:ln>
          <a:effectLst>
            <a:outerShdw blurRad="407392" dist="27331" algn="tl"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descr="A blue and white logo&#10;&#10;Description automatically generated">
            <a:extLst>
              <a:ext uri="{FF2B5EF4-FFF2-40B4-BE49-F238E27FC236}">
                <a16:creationId xmlns:a16="http://schemas.microsoft.com/office/drawing/2014/main" id="{94646B2B-A9AA-D4C2-BB01-32B9E80924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081" y="5951100"/>
            <a:ext cx="2037460" cy="721600"/>
          </a:xfrm>
          <a:prstGeom prst="rect">
            <a:avLst/>
          </a:prstGeom>
        </p:spPr>
      </p:pic>
      <p:sp>
        <p:nvSpPr>
          <p:cNvPr id="3" name="Text Placeholder 9">
            <a:extLst>
              <a:ext uri="{FF2B5EF4-FFF2-40B4-BE49-F238E27FC236}">
                <a16:creationId xmlns:a16="http://schemas.microsoft.com/office/drawing/2014/main" id="{FAAADD4E-CEBD-B752-63C7-4EE7D4A87F7C}"/>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Saira Thin" panose="00000300000000000000" pitchFamily="2" charset="0"/>
              </a:defRPr>
            </a:lvl1pPr>
            <a:lvl2pPr>
              <a:defRPr>
                <a:latin typeface="Saira Thin" panose="00000300000000000000" pitchFamily="2" charset="0"/>
              </a:defRPr>
            </a:lvl2pPr>
            <a:lvl3pPr>
              <a:defRPr>
                <a:latin typeface="Saira Thin" panose="00000300000000000000" pitchFamily="2" charset="0"/>
              </a:defRPr>
            </a:lvl3pPr>
            <a:lvl4pPr>
              <a:defRPr>
                <a:latin typeface="Saira Thin" panose="00000300000000000000" pitchFamily="2" charset="0"/>
              </a:defRPr>
            </a:lvl4pPr>
            <a:lvl5pPr>
              <a:defRPr>
                <a:latin typeface="Saira Thin" panose="000003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1">
            <a:extLst>
              <a:ext uri="{FF2B5EF4-FFF2-40B4-BE49-F238E27FC236}">
                <a16:creationId xmlns:a16="http://schemas.microsoft.com/office/drawing/2014/main" id="{D4A1B2DC-E199-803F-CF82-9419645278C4}"/>
              </a:ext>
            </a:extLst>
          </p:cNvPr>
          <p:cNvSpPr>
            <a:spLocks noGrp="1"/>
          </p:cNvSpPr>
          <p:nvPr>
            <p:ph type="title"/>
          </p:nvPr>
        </p:nvSpPr>
        <p:spPr>
          <a:xfrm>
            <a:off x="838200" y="365125"/>
            <a:ext cx="10515600" cy="1325563"/>
          </a:xfrm>
        </p:spPr>
        <p:txBody>
          <a:bodyPr/>
          <a:lstStyle>
            <a:lvl1pPr>
              <a:defRPr>
                <a:latin typeface="Saira Medium"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7143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rot="5400000">
            <a:off x="-1518166" y="1034880"/>
            <a:ext cx="9135292" cy="609895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ue and white logo&#10;&#10;Description automatically generated">
            <a:extLst>
              <a:ext uri="{FF2B5EF4-FFF2-40B4-BE49-F238E27FC236}">
                <a16:creationId xmlns:a16="http://schemas.microsoft.com/office/drawing/2014/main" id="{626D9124-FD5B-7084-E72F-14D2BDB5FC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606" y="5830925"/>
            <a:ext cx="1730433" cy="612862"/>
          </a:xfrm>
          <a:prstGeom prst="rect">
            <a:avLst/>
          </a:prstGeom>
        </p:spPr>
      </p:pic>
      <p:sp>
        <p:nvSpPr>
          <p:cNvPr id="4" name="Title 1">
            <a:extLst>
              <a:ext uri="{FF2B5EF4-FFF2-40B4-BE49-F238E27FC236}">
                <a16:creationId xmlns:a16="http://schemas.microsoft.com/office/drawing/2014/main" id="{2B28DAE3-7E8F-5B1E-29E0-65D62151EB8B}"/>
              </a:ext>
            </a:extLst>
          </p:cNvPr>
          <p:cNvSpPr>
            <a:spLocks noGrp="1"/>
          </p:cNvSpPr>
          <p:nvPr>
            <p:ph type="title"/>
          </p:nvPr>
        </p:nvSpPr>
        <p:spPr>
          <a:xfrm>
            <a:off x="434064" y="634175"/>
            <a:ext cx="5384845" cy="1194625"/>
          </a:xfrm>
        </p:spPr>
        <p:txBody>
          <a:bodyPr/>
          <a:lstStyle>
            <a:lvl1pPr>
              <a:defRPr>
                <a:solidFill>
                  <a:schemeClr val="bg1"/>
                </a:solidFill>
                <a:latin typeface="Saira Medium" pitchFamily="2" charset="0"/>
              </a:defRPr>
            </a:lvl1pPr>
          </a:lstStyle>
          <a:p>
            <a:r>
              <a:rPr lang="en-US" dirty="0"/>
              <a:t>Click to edit Master title style</a:t>
            </a:r>
            <a:endParaRPr lang="en-GB" dirty="0"/>
          </a:p>
        </p:txBody>
      </p:sp>
      <p:sp>
        <p:nvSpPr>
          <p:cNvPr id="5" name="Text Placeholder 9">
            <a:extLst>
              <a:ext uri="{FF2B5EF4-FFF2-40B4-BE49-F238E27FC236}">
                <a16:creationId xmlns:a16="http://schemas.microsoft.com/office/drawing/2014/main" id="{BDA51B9E-59C6-E3D2-D36C-48FF0A09F434}"/>
              </a:ext>
            </a:extLst>
          </p:cNvPr>
          <p:cNvSpPr>
            <a:spLocks noGrp="1"/>
          </p:cNvSpPr>
          <p:nvPr>
            <p:ph idx="1"/>
          </p:nvPr>
        </p:nvSpPr>
        <p:spPr>
          <a:xfrm>
            <a:off x="6533024" y="634175"/>
            <a:ext cx="4686993" cy="4351338"/>
          </a:xfrm>
          <a:prstGeom prst="rect">
            <a:avLst/>
          </a:prstGeom>
        </p:spPr>
        <p:txBody>
          <a:bodyPr vert="horz" lIns="91440" tIns="45720" rIns="91440" bIns="45720" rtlCol="0">
            <a:normAutofit/>
          </a:bodyPr>
          <a:lstStyle>
            <a:lvl1pPr>
              <a:defRPr>
                <a:latin typeface="Saira Thin" panose="00000300000000000000" pitchFamily="2" charset="0"/>
              </a:defRPr>
            </a:lvl1pPr>
            <a:lvl2pPr>
              <a:defRPr>
                <a:latin typeface="Saira Thin" panose="00000300000000000000" pitchFamily="2" charset="0"/>
              </a:defRPr>
            </a:lvl2pPr>
            <a:lvl3pPr>
              <a:defRPr>
                <a:latin typeface="Saira Thin" panose="00000300000000000000" pitchFamily="2" charset="0"/>
              </a:defRPr>
            </a:lvl3pPr>
            <a:lvl4pPr>
              <a:defRPr>
                <a:latin typeface="Saira Thin" panose="00000300000000000000" pitchFamily="2" charset="0"/>
              </a:defRPr>
            </a:lvl4pPr>
            <a:lvl5pPr>
              <a:defRPr>
                <a:latin typeface="Saira Thin" panose="000003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9">
            <a:extLst>
              <a:ext uri="{FF2B5EF4-FFF2-40B4-BE49-F238E27FC236}">
                <a16:creationId xmlns:a16="http://schemas.microsoft.com/office/drawing/2014/main" id="{62158820-FF1B-344E-87E9-ED2CB8353680}"/>
              </a:ext>
            </a:extLst>
          </p:cNvPr>
          <p:cNvSpPr>
            <a:spLocks noGrp="1"/>
          </p:cNvSpPr>
          <p:nvPr>
            <p:ph idx="10" hasCustomPrompt="1"/>
          </p:nvPr>
        </p:nvSpPr>
        <p:spPr>
          <a:xfrm>
            <a:off x="434064" y="2092449"/>
            <a:ext cx="5443034" cy="4351338"/>
          </a:xfrm>
          <a:prstGeom prst="rect">
            <a:avLst/>
          </a:prstGeom>
        </p:spPr>
        <p:txBody>
          <a:bodyPr vert="horz" lIns="91440" tIns="45720" rIns="91440" bIns="45720" rtlCol="0">
            <a:normAutofit/>
          </a:bodyPr>
          <a:lstStyle>
            <a:lvl1pPr marL="0" indent="0">
              <a:buNone/>
              <a:defRPr>
                <a:latin typeface="Saira" pitchFamily="2" charset="0"/>
              </a:defRPr>
            </a:lvl1pPr>
            <a:lvl2pPr>
              <a:defRPr>
                <a:latin typeface="Saira Thin" panose="00000300000000000000" pitchFamily="2" charset="0"/>
              </a:defRPr>
            </a:lvl2pPr>
            <a:lvl3pPr>
              <a:defRPr>
                <a:latin typeface="Saira Thin" panose="00000300000000000000" pitchFamily="2" charset="0"/>
              </a:defRPr>
            </a:lvl3pPr>
            <a:lvl4pPr>
              <a:defRPr>
                <a:latin typeface="Saira Thin" panose="00000300000000000000" pitchFamily="2" charset="0"/>
              </a:defRPr>
            </a:lvl4pPr>
            <a:lvl5pPr>
              <a:defRPr>
                <a:latin typeface="Saira Thin" panose="00000300000000000000" pitchFamily="2" charset="0"/>
              </a:defRPr>
            </a:lvl5pPr>
          </a:lstStyle>
          <a:p>
            <a:pPr lvl="0"/>
            <a:r>
              <a:rPr lang="en-US" dirty="0"/>
              <a:t>Edit Master text styles</a:t>
            </a:r>
          </a:p>
        </p:txBody>
      </p:sp>
    </p:spTree>
    <p:extLst>
      <p:ext uri="{BB962C8B-B14F-4D97-AF65-F5344CB8AC3E}">
        <p14:creationId xmlns:p14="http://schemas.microsoft.com/office/powerpoint/2010/main" val="1181435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4C4B8F4-3DCB-6720-A741-743D4912C0DF}"/>
              </a:ext>
            </a:extLst>
          </p:cNvPr>
          <p:cNvSpPr/>
          <p:nvPr userDrawn="1"/>
        </p:nvSpPr>
        <p:spPr>
          <a:xfrm rot="913725">
            <a:off x="-1899140" y="-161770"/>
            <a:ext cx="16292119" cy="12980894"/>
          </a:xfrm>
          <a:prstGeom prst="ellipse">
            <a:avLst/>
          </a:prstGeom>
          <a:noFill/>
          <a:ln w="2286000" cap="flat" cmpd="sng" algn="ctr">
            <a:gradFill>
              <a:gsLst>
                <a:gs pos="21000">
                  <a:srgbClr val="5568F4"/>
                </a:gs>
                <a:gs pos="65000">
                  <a:srgbClr val="1CE2D9"/>
                </a:gs>
              </a:gsLst>
              <a:lin ang="7200000" scaled="0"/>
            </a:gradFill>
            <a:prstDash val="solid"/>
            <a:miter lim="800000"/>
          </a:ln>
          <a:effectLst>
            <a:outerShdw blurRad="407392" dist="27331" sx="101000" sy="101000" algn="tl" rotWithShape="0">
              <a:prstClr val="black">
                <a:alpha val="10973"/>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6A4D4287-EF68-9357-E792-E56FA14186D7}"/>
              </a:ext>
            </a:extLst>
          </p:cNvPr>
          <p:cNvSpPr/>
          <p:nvPr userDrawn="1"/>
        </p:nvSpPr>
        <p:spPr>
          <a:xfrm rot="16573724">
            <a:off x="9461019" y="-10794108"/>
            <a:ext cx="9851087" cy="17440996"/>
          </a:xfrm>
          <a:prstGeom prst="ellipse">
            <a:avLst/>
          </a:prstGeom>
          <a:noFill/>
          <a:ln w="2286000" cap="flat" cmpd="sng" algn="ctr">
            <a:gradFill>
              <a:gsLst>
                <a:gs pos="20000">
                  <a:srgbClr val="C44FD9"/>
                </a:gs>
                <a:gs pos="78000">
                  <a:srgbClr val="5568F4"/>
                </a:gs>
              </a:gsLst>
              <a:lin ang="4200000" scaled="0"/>
            </a:gradFill>
            <a:prstDash val="solid"/>
            <a:miter lim="800000"/>
          </a:ln>
          <a:effectLst>
            <a:outerShdw blurRad="541110" dist="635279" sx="108000" sy="108000" algn="ctr" rotWithShape="0">
              <a:prstClr val="black">
                <a:alpha val="2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descr="A blue and white logo&#10;&#10;Description automatically generated">
            <a:extLst>
              <a:ext uri="{FF2B5EF4-FFF2-40B4-BE49-F238E27FC236}">
                <a16:creationId xmlns:a16="http://schemas.microsoft.com/office/drawing/2014/main" id="{6236DAF4-9D45-5069-8CE6-1AAAEF0270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3819" y="2919256"/>
            <a:ext cx="4798628" cy="1699513"/>
          </a:xfrm>
          <a:prstGeom prst="rect">
            <a:avLst/>
          </a:prstGeom>
        </p:spPr>
      </p:pic>
    </p:spTree>
    <p:extLst>
      <p:ext uri="{BB962C8B-B14F-4D97-AF65-F5344CB8AC3E}">
        <p14:creationId xmlns:p14="http://schemas.microsoft.com/office/powerpoint/2010/main" val="275665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789-291D-B98B-7A71-E28408257459}"/>
              </a:ext>
            </a:extLst>
          </p:cNvPr>
          <p:cNvSpPr txBox="1">
            <a:spLocks noGrp="1"/>
          </p:cNvSpPr>
          <p:nvPr>
            <p:ph type="title"/>
          </p:nvPr>
        </p:nvSpPr>
        <p:spPr/>
        <p:txBody>
          <a:bodyPr/>
          <a:lstStyle>
            <a:lvl1pPr>
              <a:defRPr>
                <a:latin typeface="Saira Medium" pitchFamily="2"/>
              </a:defRPr>
            </a:lvl1pPr>
          </a:lstStyle>
          <a:p>
            <a:pPr lvl="0"/>
            <a:r>
              <a:rPr lang="en-US"/>
              <a:t>Click to edit Master title style</a:t>
            </a:r>
            <a:endParaRPr lang="en-GB"/>
          </a:p>
        </p:txBody>
      </p:sp>
      <p:pic>
        <p:nvPicPr>
          <p:cNvPr id="3" name="Picture 2">
            <a:extLst>
              <a:ext uri="{FF2B5EF4-FFF2-40B4-BE49-F238E27FC236}">
                <a16:creationId xmlns:a16="http://schemas.microsoft.com/office/drawing/2014/main" id="{4E318327-5794-FA91-5F72-C1099DAF982C}"/>
              </a:ext>
            </a:extLst>
          </p:cNvPr>
          <p:cNvPicPr>
            <a:picLocks noChangeAspect="1"/>
          </p:cNvPicPr>
          <p:nvPr/>
        </p:nvPicPr>
        <p:blipFill>
          <a:blip r:embed="rId2"/>
          <a:stretch>
            <a:fillRect/>
          </a:stretch>
        </p:blipFill>
        <p:spPr>
          <a:xfrm>
            <a:off x="10015642" y="567174"/>
            <a:ext cx="2036240" cy="719385"/>
          </a:xfrm>
          <a:prstGeom prst="rect">
            <a:avLst/>
          </a:prstGeom>
          <a:noFill/>
          <a:ln cap="flat">
            <a:noFill/>
          </a:ln>
        </p:spPr>
      </p:pic>
      <p:pic>
        <p:nvPicPr>
          <p:cNvPr id="4" name="Picture 4" descr="A blue and green gradient&#10;&#10;Description automatically generated">
            <a:extLst>
              <a:ext uri="{FF2B5EF4-FFF2-40B4-BE49-F238E27FC236}">
                <a16:creationId xmlns:a16="http://schemas.microsoft.com/office/drawing/2014/main" id="{D0CFBD89-6744-190C-D97F-0026A8C269C1}"/>
              </a:ext>
            </a:extLst>
          </p:cNvPr>
          <p:cNvPicPr>
            <a:picLocks noChangeAspect="1"/>
          </p:cNvPicPr>
          <p:nvPr/>
        </p:nvPicPr>
        <p:blipFill>
          <a:blip r:embed="rId3"/>
          <a:stretch>
            <a:fillRect/>
          </a:stretch>
        </p:blipFill>
        <p:spPr>
          <a:xfrm>
            <a:off x="0" y="0"/>
            <a:ext cx="140122" cy="6858000"/>
          </a:xfrm>
          <a:prstGeom prst="rect">
            <a:avLst/>
          </a:prstGeom>
          <a:noFill/>
          <a:ln cap="flat">
            <a:noFill/>
          </a:ln>
        </p:spPr>
      </p:pic>
    </p:spTree>
    <p:extLst>
      <p:ext uri="{BB962C8B-B14F-4D97-AF65-F5344CB8AC3E}">
        <p14:creationId xmlns:p14="http://schemas.microsoft.com/office/powerpoint/2010/main" val="92140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1" descr="A blue and white logo&#10;&#10;Description automatically generated">
            <a:extLst>
              <a:ext uri="{FF2B5EF4-FFF2-40B4-BE49-F238E27FC236}">
                <a16:creationId xmlns:a16="http://schemas.microsoft.com/office/drawing/2014/main" id="{7959E8A6-DB15-BDEA-30ED-5DADF7C81A96}"/>
              </a:ext>
            </a:extLst>
          </p:cNvPr>
          <p:cNvPicPr>
            <a:picLocks noChangeAspect="1"/>
          </p:cNvPicPr>
          <p:nvPr/>
        </p:nvPicPr>
        <p:blipFill>
          <a:blip r:embed="rId2"/>
          <a:stretch>
            <a:fillRect/>
          </a:stretch>
        </p:blipFill>
        <p:spPr>
          <a:xfrm>
            <a:off x="9875373" y="131051"/>
            <a:ext cx="2037456" cy="721598"/>
          </a:xfrm>
          <a:prstGeom prst="rect">
            <a:avLst/>
          </a:prstGeom>
          <a:noFill/>
          <a:ln cap="flat">
            <a:noFill/>
          </a:ln>
        </p:spPr>
      </p:pic>
      <p:sp>
        <p:nvSpPr>
          <p:cNvPr id="5" name="Text Placeholder 9">
            <a:extLst>
              <a:ext uri="{FF2B5EF4-FFF2-40B4-BE49-F238E27FC236}">
                <a16:creationId xmlns:a16="http://schemas.microsoft.com/office/drawing/2014/main" id="{E2B81AD1-8F13-BF9C-7E1D-24C8D9BA7849}"/>
              </a:ext>
            </a:extLst>
          </p:cNvPr>
          <p:cNvSpPr txBox="1">
            <a:spLocks noGrp="1"/>
          </p:cNvSpPr>
          <p:nvPr>
            <p:ph idx="4294967295"/>
          </p:nvPr>
        </p:nvSpPr>
        <p:spPr>
          <a:xfrm>
            <a:off x="2966103" y="1945267"/>
            <a:ext cx="8493806" cy="4351336"/>
          </a:xfrm>
        </p:spPr>
        <p:txBody>
          <a:bodyPr/>
          <a:lstStyle>
            <a:lvl1pPr>
              <a:defRPr>
                <a:latin typeface="Saira Thin" pitchFamily="2"/>
              </a:defRPr>
            </a:lvl1pPr>
            <a:lvl2pPr>
              <a:defRPr>
                <a:latin typeface="Saira Thin" pitchFamily="2"/>
              </a:defRPr>
            </a:lvl2pPr>
            <a:lvl3pPr>
              <a:defRPr>
                <a:latin typeface="Saira Thin" pitchFamily="2"/>
              </a:defRPr>
            </a:lvl3pPr>
            <a:lvl4pPr>
              <a:defRPr>
                <a:latin typeface="Saira Thin" pitchFamily="2"/>
              </a:defRPr>
            </a:lvl4pPr>
            <a:lvl5pPr>
              <a:defRPr>
                <a:latin typeface="Saira Thin" pitchFamily="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B96D71B-C4C6-5A02-8B5E-6678E1F636C7}"/>
              </a:ext>
            </a:extLst>
          </p:cNvPr>
          <p:cNvSpPr txBox="1">
            <a:spLocks noGrp="1"/>
          </p:cNvSpPr>
          <p:nvPr>
            <p:ph type="title"/>
          </p:nvPr>
        </p:nvSpPr>
        <p:spPr>
          <a:xfrm>
            <a:off x="2966103" y="484769"/>
            <a:ext cx="8493806" cy="1325559"/>
          </a:xfrm>
        </p:spPr>
        <p:txBody>
          <a:bodyPr/>
          <a:lstStyle>
            <a:lvl1pPr>
              <a:defRPr>
                <a:latin typeface="Saira Medium" pitchFamily="2"/>
              </a:defRPr>
            </a:lvl1pPr>
          </a:lstStyle>
          <a:p>
            <a:pPr lvl="0"/>
            <a:r>
              <a:rPr lang="en-US"/>
              <a:t>Click to edit Master title style</a:t>
            </a:r>
            <a:endParaRPr lang="en-GB"/>
          </a:p>
        </p:txBody>
      </p:sp>
    </p:spTree>
    <p:extLst>
      <p:ext uri="{BB962C8B-B14F-4D97-AF65-F5344CB8AC3E}">
        <p14:creationId xmlns:p14="http://schemas.microsoft.com/office/powerpoint/2010/main" val="26543241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Oval 9">
            <a:extLst>
              <a:ext uri="{FF2B5EF4-FFF2-40B4-BE49-F238E27FC236}">
                <a16:creationId xmlns:a16="http://schemas.microsoft.com/office/drawing/2014/main" id="{95148BEE-EE3E-89E2-2E16-CF416F416B0C}"/>
              </a:ext>
            </a:extLst>
          </p:cNvPr>
          <p:cNvSpPr/>
          <p:nvPr/>
        </p:nvSpPr>
        <p:spPr>
          <a:xfrm rot="5101754">
            <a:off x="8057616" y="3617984"/>
            <a:ext cx="16752557" cy="152154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4997" cap="flat">
            <a:solidFill>
              <a:srgbClr val="5568F4"/>
            </a:solidFill>
            <a:prstDash val="solid"/>
            <a:miter/>
          </a:ln>
          <a:effectLst>
            <a:outerShdw dist="27331" algn="tl">
              <a:srgbClr val="000000">
                <a:alpha val="12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9">
            <a:extLst>
              <a:ext uri="{FF2B5EF4-FFF2-40B4-BE49-F238E27FC236}">
                <a16:creationId xmlns:a16="http://schemas.microsoft.com/office/drawing/2014/main" id="{C0079191-BB81-C628-3499-5A7193025F1D}"/>
              </a:ext>
            </a:extLst>
          </p:cNvPr>
          <p:cNvSpPr txBox="1">
            <a:spLocks noGrp="1"/>
          </p:cNvSpPr>
          <p:nvPr>
            <p:ph idx="4294967295"/>
          </p:nvPr>
        </p:nvSpPr>
        <p:spPr/>
        <p:txBody>
          <a:bodyPr/>
          <a:lstStyle>
            <a:lvl1pPr>
              <a:defRPr>
                <a:latin typeface="Saira Thin" pitchFamily="2"/>
              </a:defRPr>
            </a:lvl1pPr>
            <a:lvl2pPr>
              <a:defRPr>
                <a:latin typeface="Saira Thin" pitchFamily="2"/>
              </a:defRPr>
            </a:lvl2pPr>
            <a:lvl3pPr>
              <a:defRPr>
                <a:latin typeface="Saira Thin" pitchFamily="2"/>
              </a:defRPr>
            </a:lvl3pPr>
            <a:lvl4pPr>
              <a:defRPr>
                <a:latin typeface="Saira Thin" pitchFamily="2"/>
              </a:defRPr>
            </a:lvl4pPr>
            <a:lvl5pPr>
              <a:defRPr>
                <a:latin typeface="Saira Thin" pitchFamily="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1" descr="A blue and white logo&#10;&#10;Description automatically generated">
            <a:extLst>
              <a:ext uri="{FF2B5EF4-FFF2-40B4-BE49-F238E27FC236}">
                <a16:creationId xmlns:a16="http://schemas.microsoft.com/office/drawing/2014/main" id="{4A4D53EB-7608-2A28-CEA0-9E6DD94A2A74}"/>
              </a:ext>
            </a:extLst>
          </p:cNvPr>
          <p:cNvPicPr>
            <a:picLocks noChangeAspect="1"/>
          </p:cNvPicPr>
          <p:nvPr/>
        </p:nvPicPr>
        <p:blipFill>
          <a:blip r:embed="rId2"/>
          <a:stretch>
            <a:fillRect/>
          </a:stretch>
        </p:blipFill>
        <p:spPr>
          <a:xfrm>
            <a:off x="116083" y="5951098"/>
            <a:ext cx="2037456" cy="721598"/>
          </a:xfrm>
          <a:prstGeom prst="rect">
            <a:avLst/>
          </a:prstGeom>
          <a:noFill/>
          <a:ln cap="flat">
            <a:noFill/>
          </a:ln>
        </p:spPr>
      </p:pic>
      <p:sp>
        <p:nvSpPr>
          <p:cNvPr id="5" name="Title 1">
            <a:extLst>
              <a:ext uri="{FF2B5EF4-FFF2-40B4-BE49-F238E27FC236}">
                <a16:creationId xmlns:a16="http://schemas.microsoft.com/office/drawing/2014/main" id="{E268B361-34C8-FCFC-1A2F-0F4AE833F275}"/>
              </a:ext>
            </a:extLst>
          </p:cNvPr>
          <p:cNvSpPr txBox="1">
            <a:spLocks noGrp="1"/>
          </p:cNvSpPr>
          <p:nvPr>
            <p:ph type="title"/>
          </p:nvPr>
        </p:nvSpPr>
        <p:spPr/>
        <p:txBody>
          <a:bodyPr/>
          <a:lstStyle>
            <a:lvl1pPr>
              <a:defRPr>
                <a:latin typeface="Saira Medium" pitchFamily="2"/>
              </a:defRPr>
            </a:lvl1pPr>
          </a:lstStyle>
          <a:p>
            <a:pPr lvl="0"/>
            <a:r>
              <a:rPr lang="en-US"/>
              <a:t>Click to edit Master title style</a:t>
            </a:r>
            <a:endParaRPr lang="en-GB"/>
          </a:p>
        </p:txBody>
      </p:sp>
    </p:spTree>
    <p:extLst>
      <p:ext uri="{BB962C8B-B14F-4D97-AF65-F5344CB8AC3E}">
        <p14:creationId xmlns:p14="http://schemas.microsoft.com/office/powerpoint/2010/main" val="29164332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Oval 7">
            <a:extLst>
              <a:ext uri="{FF2B5EF4-FFF2-40B4-BE49-F238E27FC236}">
                <a16:creationId xmlns:a16="http://schemas.microsoft.com/office/drawing/2014/main" id="{F888F075-FB29-1D7D-2EAB-F08D989D79D9}"/>
              </a:ext>
            </a:extLst>
          </p:cNvPr>
          <p:cNvSpPr/>
          <p:nvPr/>
        </p:nvSpPr>
        <p:spPr>
          <a:xfrm rot="7776664">
            <a:off x="-6524778" y="-3585296"/>
            <a:ext cx="19807312" cy="152154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524003" cap="flat">
            <a:solidFill>
              <a:srgbClr val="5568F4"/>
            </a:solidFill>
            <a:prstDash val="solid"/>
            <a:miter/>
          </a:ln>
          <a:effectLst>
            <a:outerShdw dist="27331" algn="tl">
              <a:srgbClr val="000000">
                <a:alpha val="12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8">
            <a:extLst>
              <a:ext uri="{FF2B5EF4-FFF2-40B4-BE49-F238E27FC236}">
                <a16:creationId xmlns:a16="http://schemas.microsoft.com/office/drawing/2014/main" id="{B7026455-944C-982B-04CF-16D9DD9588E2}"/>
              </a:ext>
            </a:extLst>
          </p:cNvPr>
          <p:cNvPicPr>
            <a:picLocks noChangeAspect="1"/>
          </p:cNvPicPr>
          <p:nvPr/>
        </p:nvPicPr>
        <p:blipFill>
          <a:blip r:embed="rId2"/>
          <a:srcRect r="49912"/>
          <a:stretch>
            <a:fillRect/>
          </a:stretch>
        </p:blipFill>
        <p:spPr>
          <a:xfrm>
            <a:off x="190881" y="5937199"/>
            <a:ext cx="2001905" cy="749396"/>
          </a:xfrm>
          <a:prstGeom prst="rect">
            <a:avLst/>
          </a:prstGeom>
          <a:noFill/>
          <a:ln cap="flat">
            <a:noFill/>
          </a:ln>
        </p:spPr>
      </p:pic>
      <p:sp>
        <p:nvSpPr>
          <p:cNvPr id="4" name="Text Placeholder 9">
            <a:extLst>
              <a:ext uri="{FF2B5EF4-FFF2-40B4-BE49-F238E27FC236}">
                <a16:creationId xmlns:a16="http://schemas.microsoft.com/office/drawing/2014/main" id="{905DE074-B444-2234-EDB9-76FF479021AE}"/>
              </a:ext>
            </a:extLst>
          </p:cNvPr>
          <p:cNvSpPr txBox="1">
            <a:spLocks noGrp="1"/>
          </p:cNvSpPr>
          <p:nvPr>
            <p:ph idx="4294967295"/>
          </p:nvPr>
        </p:nvSpPr>
        <p:spPr/>
        <p:txBody>
          <a:bodyPr/>
          <a:lstStyle>
            <a:lvl1pPr>
              <a:defRPr>
                <a:latin typeface="Saira Thin" pitchFamily="2"/>
              </a:defRPr>
            </a:lvl1pPr>
            <a:lvl2pPr>
              <a:defRPr>
                <a:latin typeface="Saira Thin" pitchFamily="2"/>
              </a:defRPr>
            </a:lvl2pPr>
            <a:lvl3pPr>
              <a:defRPr>
                <a:latin typeface="Saira Thin" pitchFamily="2"/>
              </a:defRPr>
            </a:lvl3pPr>
            <a:lvl4pPr>
              <a:defRPr>
                <a:latin typeface="Saira Thin" pitchFamily="2"/>
              </a:defRPr>
            </a:lvl4pPr>
            <a:lvl5pPr>
              <a:defRPr>
                <a:latin typeface="Saira Thin" pitchFamily="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6711DFB8-C4FC-F347-8687-87F5347D28F6}"/>
              </a:ext>
            </a:extLst>
          </p:cNvPr>
          <p:cNvSpPr txBox="1">
            <a:spLocks noGrp="1"/>
          </p:cNvSpPr>
          <p:nvPr>
            <p:ph type="title"/>
          </p:nvPr>
        </p:nvSpPr>
        <p:spPr/>
        <p:txBody>
          <a:bodyPr/>
          <a:lstStyle>
            <a:lvl1pPr>
              <a:defRPr>
                <a:latin typeface="Saira Medium" pitchFamily="2"/>
              </a:defRPr>
            </a:lvl1pPr>
          </a:lstStyle>
          <a:p>
            <a:pPr lvl="0"/>
            <a:r>
              <a:rPr lang="en-US"/>
              <a:t>Click to edit Master title style</a:t>
            </a:r>
            <a:endParaRPr lang="en-GB"/>
          </a:p>
        </p:txBody>
      </p:sp>
    </p:spTree>
    <p:extLst>
      <p:ext uri="{BB962C8B-B14F-4D97-AF65-F5344CB8AC3E}">
        <p14:creationId xmlns:p14="http://schemas.microsoft.com/office/powerpoint/2010/main" val="133272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6">
            <a:extLst>
              <a:ext uri="{FF2B5EF4-FFF2-40B4-BE49-F238E27FC236}">
                <a16:creationId xmlns:a16="http://schemas.microsoft.com/office/drawing/2014/main" id="{175F3E57-20D7-FB64-64BF-BFC0A5C09F69}"/>
              </a:ext>
            </a:extLst>
          </p:cNvPr>
          <p:cNvSpPr/>
          <p:nvPr/>
        </p:nvSpPr>
        <p:spPr>
          <a:xfrm rot="11186806">
            <a:off x="-6056665" y="-1410618"/>
            <a:ext cx="19807312" cy="152154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524003" cap="flat">
            <a:solidFill>
              <a:srgbClr val="5568F4"/>
            </a:solidFill>
            <a:prstDash val="solid"/>
            <a:miter/>
          </a:ln>
          <a:effectLst>
            <a:outerShdw dist="27331" algn="tl">
              <a:srgbClr val="000000">
                <a:alpha val="12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Calibri"/>
            </a:endParaRPr>
          </a:p>
        </p:txBody>
      </p:sp>
      <p:pic>
        <p:nvPicPr>
          <p:cNvPr id="3" name="Picture 1" descr="A blue and white logo&#10;&#10;Description automatically generated">
            <a:extLst>
              <a:ext uri="{FF2B5EF4-FFF2-40B4-BE49-F238E27FC236}">
                <a16:creationId xmlns:a16="http://schemas.microsoft.com/office/drawing/2014/main" id="{CD474B63-0F95-8AF1-5C88-CEE3248A9DFF}"/>
              </a:ext>
            </a:extLst>
          </p:cNvPr>
          <p:cNvPicPr>
            <a:picLocks noChangeAspect="1"/>
          </p:cNvPicPr>
          <p:nvPr/>
        </p:nvPicPr>
        <p:blipFill>
          <a:blip r:embed="rId2"/>
          <a:stretch>
            <a:fillRect/>
          </a:stretch>
        </p:blipFill>
        <p:spPr>
          <a:xfrm>
            <a:off x="116083" y="5951098"/>
            <a:ext cx="2037456" cy="721598"/>
          </a:xfrm>
          <a:prstGeom prst="rect">
            <a:avLst/>
          </a:prstGeom>
          <a:noFill/>
          <a:ln cap="flat">
            <a:noFill/>
          </a:ln>
        </p:spPr>
      </p:pic>
      <p:sp>
        <p:nvSpPr>
          <p:cNvPr id="4" name="Text Placeholder 9">
            <a:extLst>
              <a:ext uri="{FF2B5EF4-FFF2-40B4-BE49-F238E27FC236}">
                <a16:creationId xmlns:a16="http://schemas.microsoft.com/office/drawing/2014/main" id="{E1092C3E-95E7-7B16-36FE-D9873800287F}"/>
              </a:ext>
            </a:extLst>
          </p:cNvPr>
          <p:cNvSpPr txBox="1">
            <a:spLocks noGrp="1"/>
          </p:cNvSpPr>
          <p:nvPr>
            <p:ph idx="4294967295"/>
          </p:nvPr>
        </p:nvSpPr>
        <p:spPr/>
        <p:txBody>
          <a:bodyPr/>
          <a:lstStyle>
            <a:lvl1pPr>
              <a:defRPr>
                <a:latin typeface="Saira Thin" pitchFamily="2"/>
              </a:defRPr>
            </a:lvl1pPr>
            <a:lvl2pPr>
              <a:defRPr>
                <a:latin typeface="Saira Thin" pitchFamily="2"/>
              </a:defRPr>
            </a:lvl2pPr>
            <a:lvl3pPr>
              <a:defRPr>
                <a:latin typeface="Saira Thin" pitchFamily="2"/>
              </a:defRPr>
            </a:lvl3pPr>
            <a:lvl4pPr>
              <a:defRPr>
                <a:latin typeface="Saira Thin" pitchFamily="2"/>
              </a:defRPr>
            </a:lvl4pPr>
            <a:lvl5pPr>
              <a:defRPr>
                <a:latin typeface="Saira Thin" pitchFamily="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26B111DC-2F62-D880-276C-4EB2BA877607}"/>
              </a:ext>
            </a:extLst>
          </p:cNvPr>
          <p:cNvSpPr txBox="1">
            <a:spLocks noGrp="1"/>
          </p:cNvSpPr>
          <p:nvPr>
            <p:ph type="title"/>
          </p:nvPr>
        </p:nvSpPr>
        <p:spPr/>
        <p:txBody>
          <a:bodyPr/>
          <a:lstStyle>
            <a:lvl1pPr>
              <a:defRPr>
                <a:latin typeface="Saira Medium" pitchFamily="2"/>
              </a:defRPr>
            </a:lvl1pPr>
          </a:lstStyle>
          <a:p>
            <a:pPr lvl="0"/>
            <a:r>
              <a:rPr lang="en-US"/>
              <a:t>Click to edit Master title style</a:t>
            </a:r>
            <a:endParaRPr lang="en-GB"/>
          </a:p>
        </p:txBody>
      </p:sp>
    </p:spTree>
    <p:extLst>
      <p:ext uri="{BB962C8B-B14F-4D97-AF65-F5344CB8AC3E}">
        <p14:creationId xmlns:p14="http://schemas.microsoft.com/office/powerpoint/2010/main" val="36123267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D6CCBE0-277E-115A-9FDF-D2AC4EDE2C49}"/>
              </a:ext>
            </a:extLst>
          </p:cNvPr>
          <p:cNvPicPr>
            <a:picLocks noChangeAspect="1"/>
          </p:cNvPicPr>
          <p:nvPr/>
        </p:nvPicPr>
        <p:blipFill>
          <a:blip r:embed="rId2"/>
          <a:stretch>
            <a:fillRect/>
          </a:stretch>
        </p:blipFill>
        <p:spPr>
          <a:xfrm>
            <a:off x="437604" y="5830927"/>
            <a:ext cx="1730428" cy="612858"/>
          </a:xfrm>
          <a:prstGeom prst="rect">
            <a:avLst/>
          </a:prstGeom>
          <a:noFill/>
          <a:ln cap="flat">
            <a:noFill/>
          </a:ln>
        </p:spPr>
      </p:pic>
      <p:sp>
        <p:nvSpPr>
          <p:cNvPr id="4" name="Title 1">
            <a:extLst>
              <a:ext uri="{FF2B5EF4-FFF2-40B4-BE49-F238E27FC236}">
                <a16:creationId xmlns:a16="http://schemas.microsoft.com/office/drawing/2014/main" id="{FB955C5B-13D5-B83F-2E0D-E71BFFD89380}"/>
              </a:ext>
            </a:extLst>
          </p:cNvPr>
          <p:cNvSpPr txBox="1">
            <a:spLocks noGrp="1"/>
          </p:cNvSpPr>
          <p:nvPr>
            <p:ph type="title"/>
          </p:nvPr>
        </p:nvSpPr>
        <p:spPr>
          <a:xfrm>
            <a:off x="434065" y="634172"/>
            <a:ext cx="5384846" cy="1194627"/>
          </a:xfrm>
        </p:spPr>
        <p:txBody>
          <a:bodyPr/>
          <a:lstStyle>
            <a:lvl1pPr>
              <a:defRPr>
                <a:solidFill>
                  <a:srgbClr val="FFFFFF"/>
                </a:solidFill>
                <a:latin typeface="Saira Medium" pitchFamily="2"/>
              </a:defRPr>
            </a:lvl1pPr>
          </a:lstStyle>
          <a:p>
            <a:pPr lvl="0"/>
            <a:r>
              <a:rPr lang="en-US"/>
              <a:t>Click to edit Master title style</a:t>
            </a:r>
            <a:endParaRPr lang="en-GB"/>
          </a:p>
        </p:txBody>
      </p:sp>
      <p:sp>
        <p:nvSpPr>
          <p:cNvPr id="5" name="Text Placeholder 9">
            <a:extLst>
              <a:ext uri="{FF2B5EF4-FFF2-40B4-BE49-F238E27FC236}">
                <a16:creationId xmlns:a16="http://schemas.microsoft.com/office/drawing/2014/main" id="{2B55AC1B-BF4F-2380-433F-4128A5CC55DD}"/>
              </a:ext>
            </a:extLst>
          </p:cNvPr>
          <p:cNvSpPr txBox="1">
            <a:spLocks noGrp="1"/>
          </p:cNvSpPr>
          <p:nvPr>
            <p:ph idx="4294967295"/>
          </p:nvPr>
        </p:nvSpPr>
        <p:spPr>
          <a:xfrm>
            <a:off x="6533022" y="634172"/>
            <a:ext cx="4686994" cy="4351336"/>
          </a:xfrm>
        </p:spPr>
        <p:txBody>
          <a:bodyPr/>
          <a:lstStyle>
            <a:lvl1pPr>
              <a:defRPr>
                <a:latin typeface="Saira Thin" pitchFamily="2"/>
              </a:defRPr>
            </a:lvl1pPr>
            <a:lvl2pPr>
              <a:defRPr>
                <a:latin typeface="Saira Thin" pitchFamily="2"/>
              </a:defRPr>
            </a:lvl2pPr>
            <a:lvl3pPr>
              <a:defRPr>
                <a:latin typeface="Saira Thin" pitchFamily="2"/>
              </a:defRPr>
            </a:lvl3pPr>
            <a:lvl4pPr>
              <a:defRPr>
                <a:latin typeface="Saira Thin" pitchFamily="2"/>
              </a:defRPr>
            </a:lvl4pPr>
            <a:lvl5pPr>
              <a:defRPr>
                <a:latin typeface="Saira Thin" pitchFamily="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9348A766-32EA-6F1D-EB14-E466CC46F401}"/>
              </a:ext>
            </a:extLst>
          </p:cNvPr>
          <p:cNvSpPr txBox="1">
            <a:spLocks noGrp="1"/>
          </p:cNvSpPr>
          <p:nvPr>
            <p:ph idx="4294967295"/>
          </p:nvPr>
        </p:nvSpPr>
        <p:spPr>
          <a:xfrm>
            <a:off x="434065" y="2092448"/>
            <a:ext cx="5443030" cy="4351336"/>
          </a:xfrm>
        </p:spPr>
        <p:txBody>
          <a:bodyPr/>
          <a:lstStyle>
            <a:lvl1pPr marL="0" indent="0">
              <a:buNone/>
              <a:defRPr>
                <a:latin typeface="Saira" pitchFamily="2"/>
              </a:defRPr>
            </a:lvl1pPr>
          </a:lstStyle>
          <a:p>
            <a:pPr lvl="0"/>
            <a:r>
              <a:rPr lang="en-US"/>
              <a:t>Edit Master text styles</a:t>
            </a:r>
          </a:p>
        </p:txBody>
      </p:sp>
    </p:spTree>
    <p:extLst>
      <p:ext uri="{BB962C8B-B14F-4D97-AF65-F5344CB8AC3E}">
        <p14:creationId xmlns:p14="http://schemas.microsoft.com/office/powerpoint/2010/main" val="283457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Oval 9">
            <a:extLst>
              <a:ext uri="{FF2B5EF4-FFF2-40B4-BE49-F238E27FC236}">
                <a16:creationId xmlns:a16="http://schemas.microsoft.com/office/drawing/2014/main" id="{8E27B2EF-2CA0-DCB7-91CF-D2A07527CA2A}"/>
              </a:ext>
            </a:extLst>
          </p:cNvPr>
          <p:cNvSpPr/>
          <p:nvPr/>
        </p:nvSpPr>
        <p:spPr>
          <a:xfrm rot="913719">
            <a:off x="-1899146" y="-161766"/>
            <a:ext cx="16292120" cy="129808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286000" cap="flat">
            <a:solidFill>
              <a:srgbClr val="5568F4"/>
            </a:solidFill>
            <a:prstDash val="solid"/>
            <a:miter/>
          </a:ln>
          <a:effectLst>
            <a:outerShdw dist="27331" algn="tl">
              <a:srgbClr val="000000">
                <a:alpha val="10973"/>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Calibri"/>
            </a:endParaRPr>
          </a:p>
        </p:txBody>
      </p:sp>
      <p:sp>
        <p:nvSpPr>
          <p:cNvPr id="3" name="Oval 10">
            <a:extLst>
              <a:ext uri="{FF2B5EF4-FFF2-40B4-BE49-F238E27FC236}">
                <a16:creationId xmlns:a16="http://schemas.microsoft.com/office/drawing/2014/main" id="{1054AF28-3B80-67D5-9CC7-46AE3E6C9043}"/>
              </a:ext>
            </a:extLst>
          </p:cNvPr>
          <p:cNvSpPr/>
          <p:nvPr/>
        </p:nvSpPr>
        <p:spPr>
          <a:xfrm rot="16573721">
            <a:off x="9461027" y="-10794112"/>
            <a:ext cx="9851087" cy="17441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286000" cap="flat">
            <a:solidFill>
              <a:srgbClr val="C44FD9"/>
            </a:solidFill>
            <a:prstDash val="solid"/>
            <a:miter/>
          </a:ln>
          <a:effectLst>
            <a:outerShdw dist="635279" algn="tl">
              <a:srgbClr val="000000">
                <a:alpha val="22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Calibri"/>
            </a:endParaRPr>
          </a:p>
        </p:txBody>
      </p:sp>
      <p:pic>
        <p:nvPicPr>
          <p:cNvPr id="4" name="Picture 1" descr="A blue and white logo&#10;&#10;Description automatically generated">
            <a:extLst>
              <a:ext uri="{FF2B5EF4-FFF2-40B4-BE49-F238E27FC236}">
                <a16:creationId xmlns:a16="http://schemas.microsoft.com/office/drawing/2014/main" id="{5A1584FD-F74C-B7A3-64FA-5FBE6FCD210C}"/>
              </a:ext>
            </a:extLst>
          </p:cNvPr>
          <p:cNvPicPr>
            <a:picLocks noChangeAspect="1"/>
          </p:cNvPicPr>
          <p:nvPr/>
        </p:nvPicPr>
        <p:blipFill>
          <a:blip r:embed="rId2"/>
          <a:stretch>
            <a:fillRect/>
          </a:stretch>
        </p:blipFill>
        <p:spPr>
          <a:xfrm>
            <a:off x="2783817" y="2919258"/>
            <a:ext cx="4798624" cy="1699512"/>
          </a:xfrm>
          <a:prstGeom prst="rect">
            <a:avLst/>
          </a:prstGeom>
          <a:noFill/>
          <a:ln cap="flat">
            <a:noFill/>
          </a:ln>
        </p:spPr>
      </p:pic>
    </p:spTree>
    <p:extLst>
      <p:ext uri="{BB962C8B-B14F-4D97-AF65-F5344CB8AC3E}">
        <p14:creationId xmlns:p14="http://schemas.microsoft.com/office/powerpoint/2010/main" val="274721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F5F6A82-181E-96A5-9A24-998F09381EEF}"/>
              </a:ext>
            </a:extLst>
          </p:cNvPr>
          <p:cNvSpPr/>
          <p:nvPr userDrawn="1"/>
        </p:nvSpPr>
        <p:spPr>
          <a:xfrm rot="7776667">
            <a:off x="-5811410" y="-2408620"/>
            <a:ext cx="16752557" cy="15215409"/>
          </a:xfrm>
          <a:prstGeom prst="ellipse">
            <a:avLst/>
          </a:prstGeom>
          <a:noFill/>
          <a:ln w="2286000" cap="flat" cmpd="sng" algn="ctr">
            <a:gradFill>
              <a:gsLst>
                <a:gs pos="21000">
                  <a:srgbClr val="5568F4"/>
                </a:gs>
                <a:gs pos="65000">
                  <a:srgbClr val="1CE2D9"/>
                </a:gs>
              </a:gsLst>
              <a:lin ang="7200000" scaled="0"/>
            </a:gradFill>
            <a:prstDash val="solid"/>
            <a:miter lim="800000"/>
          </a:ln>
          <a:effectLst>
            <a:outerShdw blurRad="407392" dist="27331" algn="tl"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4126" t="1" b="1927"/>
          <a:stretch/>
        </p:blipFill>
        <p:spPr>
          <a:xfrm>
            <a:off x="9534525" y="5972176"/>
            <a:ext cx="1603531" cy="647700"/>
          </a:xfrm>
          <a:prstGeom prst="rect">
            <a:avLst/>
          </a:prstGeom>
        </p:spPr>
      </p:pic>
      <p:pic>
        <p:nvPicPr>
          <p:cNvPr id="5" name="Picture 4" descr="A blue and white logo&#10;&#10;Description automatically generated">
            <a:extLst>
              <a:ext uri="{FF2B5EF4-FFF2-40B4-BE49-F238E27FC236}">
                <a16:creationId xmlns:a16="http://schemas.microsoft.com/office/drawing/2014/main" id="{3A5BB946-F6E0-C312-01BF-9D8D4A3BA2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268" y="225619"/>
            <a:ext cx="2037460" cy="721600"/>
          </a:xfrm>
          <a:prstGeom prst="rect">
            <a:avLst/>
          </a:prstGeom>
        </p:spPr>
      </p:pic>
    </p:spTree>
    <p:extLst>
      <p:ext uri="{BB962C8B-B14F-4D97-AF65-F5344CB8AC3E}">
        <p14:creationId xmlns:p14="http://schemas.microsoft.com/office/powerpoint/2010/main" val="22587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8">
            <a:extLst>
              <a:ext uri="{FF2B5EF4-FFF2-40B4-BE49-F238E27FC236}">
                <a16:creationId xmlns:a16="http://schemas.microsoft.com/office/drawing/2014/main" id="{23566755-5CC4-FA9F-87E8-A8AB256BED4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9">
            <a:extLst>
              <a:ext uri="{FF2B5EF4-FFF2-40B4-BE49-F238E27FC236}">
                <a16:creationId xmlns:a16="http://schemas.microsoft.com/office/drawing/2014/main" id="{9859DEFF-042D-6CBE-D981-87FF6B8EE0B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480447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18/10/relationships/comments" Target="../comments/modernComment_106_0.xml"/><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D1_2C5EF2C4.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D3_B00A7FFB.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56E32-840C-722B-5951-CDD25C0BF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33422"/>
            <a:ext cx="12192000" cy="4488179"/>
          </a:xfrm>
          <a:prstGeom prst="rect">
            <a:avLst/>
          </a:prstGeom>
        </p:spPr>
      </p:pic>
      <p:pic>
        <p:nvPicPr>
          <p:cNvPr id="6" name="Picture 5">
            <a:extLst>
              <a:ext uri="{FF2B5EF4-FFF2-40B4-BE49-F238E27FC236}">
                <a16:creationId xmlns:a16="http://schemas.microsoft.com/office/drawing/2014/main" id="{D71F765B-D7A3-51C6-2348-B20F3632573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44912" y="414528"/>
            <a:ext cx="1524000" cy="538480"/>
          </a:xfrm>
          <a:prstGeom prst="rect">
            <a:avLst/>
          </a:prstGeom>
        </p:spPr>
      </p:pic>
      <p:pic>
        <p:nvPicPr>
          <p:cNvPr id="9" name="Picture 8">
            <a:extLst>
              <a:ext uri="{FF2B5EF4-FFF2-40B4-BE49-F238E27FC236}">
                <a16:creationId xmlns:a16="http://schemas.microsoft.com/office/drawing/2014/main" id="{B5ED27FE-AA3A-7357-7485-DF73D41961C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344" y="414528"/>
            <a:ext cx="5035296" cy="1409883"/>
          </a:xfrm>
          <a:prstGeom prst="rect">
            <a:avLst/>
          </a:prstGeom>
        </p:spPr>
      </p:pic>
      <p:sp>
        <p:nvSpPr>
          <p:cNvPr id="11" name="Title 10"/>
          <p:cNvSpPr>
            <a:spLocks noGrp="1"/>
          </p:cNvSpPr>
          <p:nvPr>
            <p:ph type="title"/>
          </p:nvPr>
        </p:nvSpPr>
        <p:spPr>
          <a:xfrm>
            <a:off x="343384" y="1662947"/>
            <a:ext cx="6618248" cy="434076"/>
          </a:xfrm>
        </p:spPr>
        <p:txBody>
          <a:bodyPr>
            <a:noAutofit/>
          </a:bodyPr>
          <a:lstStyle/>
          <a:p>
            <a:r>
              <a:rPr lang="en-GB" sz="1600" dirty="0">
                <a:solidFill>
                  <a:schemeClr val="tx1">
                    <a:lumMod val="65000"/>
                    <a:lumOff val="35000"/>
                  </a:schemeClr>
                </a:solidFill>
              </a:rPr>
              <a:t>Building Skills for the Nation’s Nuclear Capability</a:t>
            </a:r>
          </a:p>
        </p:txBody>
      </p:sp>
      <p:sp>
        <p:nvSpPr>
          <p:cNvPr id="10" name="Rectangle 9">
            <a:extLst>
              <a:ext uri="{FF2B5EF4-FFF2-40B4-BE49-F238E27FC236}">
                <a16:creationId xmlns:a16="http://schemas.microsoft.com/office/drawing/2014/main" id="{C187739C-EE89-4CF9-8992-462EC208A510}"/>
              </a:ext>
            </a:extLst>
          </p:cNvPr>
          <p:cNvSpPr/>
          <p:nvPr/>
        </p:nvSpPr>
        <p:spPr>
          <a:xfrm rot="10800000">
            <a:off x="-1" y="6620256"/>
            <a:ext cx="12192000" cy="237744"/>
          </a:xfrm>
          <a:prstGeom prst="rect">
            <a:avLst/>
          </a:prstGeom>
          <a:blipFill>
            <a:blip r:embed="rId7">
              <a:alphaModFix/>
            </a:blip>
            <a:stretch>
              <a:fillRect/>
            </a:stretch>
          </a:blipFill>
          <a:ln w="12701" cap="flat">
            <a:no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12" name="Picture 6">
            <a:extLst>
              <a:ext uri="{FF2B5EF4-FFF2-40B4-BE49-F238E27FC236}">
                <a16:creationId xmlns:a16="http://schemas.microsoft.com/office/drawing/2014/main" id="{1F18BD3F-4F86-B8DD-A49D-A0CBD171BE8C}"/>
              </a:ext>
            </a:extLst>
          </p:cNvPr>
          <p:cNvPicPr>
            <a:picLocks noChangeAspect="1"/>
          </p:cNvPicPr>
          <p:nvPr/>
        </p:nvPicPr>
        <p:blipFill>
          <a:blip r:embed="rId8"/>
          <a:srcRect l="54126" t="1" b="1927"/>
          <a:stretch>
            <a:fillRect/>
          </a:stretch>
        </p:blipFill>
        <p:spPr>
          <a:xfrm>
            <a:off x="10344912" y="2395288"/>
            <a:ext cx="1603528" cy="647696"/>
          </a:xfrm>
          <a:prstGeom prst="rect">
            <a:avLst/>
          </a:prstGeom>
          <a:noFill/>
          <a:ln cap="flat">
            <a:noFill/>
          </a:ln>
        </p:spPr>
      </p:pic>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7" y="1895398"/>
            <a:ext cx="9946423" cy="44990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lnSpc>
                <a:spcPct val="80000"/>
              </a:lnSpc>
              <a:spcAft>
                <a:spcPts val="400"/>
              </a:spcAft>
            </a:pPr>
            <a:r>
              <a:rPr lang="en-GB" sz="1600" dirty="0">
                <a:solidFill>
                  <a:srgbClr val="FAB232"/>
                </a:solidFill>
              </a:rPr>
              <a:t>Opportunity: </a:t>
            </a:r>
          </a:p>
          <a:p>
            <a:pPr marL="720000">
              <a:lnSpc>
                <a:spcPct val="100000"/>
              </a:lnSpc>
            </a:pPr>
            <a:r>
              <a:rPr lang="en-GB" sz="1600" dirty="0"/>
              <a:t>To increase the number of nuclear fission specific subject-matter experts in the sector.  Currently over 10% of the Level 7 and Level 8 workforce are over 60 years of age, and therefore likely to retire in the next five to ten years</a:t>
            </a:r>
            <a:r>
              <a:rPr lang="en-GB" sz="1600" baseline="30000" dirty="0"/>
              <a:t>1</a:t>
            </a:r>
            <a:r>
              <a:rPr lang="en-GB" sz="1600" dirty="0"/>
              <a:t>.</a:t>
            </a:r>
          </a:p>
          <a:p>
            <a:pPr fontAlgn="t">
              <a:lnSpc>
                <a:spcPct val="80000"/>
              </a:lnSpc>
              <a:spcBef>
                <a:spcPts val="0"/>
              </a:spcBef>
              <a:spcAft>
                <a:spcPts val="400"/>
              </a:spcAft>
            </a:pPr>
            <a:r>
              <a:rPr lang="en-GB" sz="1600" dirty="0">
                <a:solidFill>
                  <a:srgbClr val="FAB232"/>
                </a:solidFill>
              </a:rPr>
              <a:t>Actions: </a:t>
            </a:r>
          </a:p>
          <a:p>
            <a:pPr marL="720000" lvl="0" fontAlgn="auto">
              <a:lnSpc>
                <a:spcPct val="100000"/>
              </a:lnSpc>
              <a:spcBef>
                <a:spcPts val="0"/>
              </a:spcBef>
            </a:pPr>
            <a:r>
              <a:rPr lang="en-GB" sz="1600" dirty="0"/>
              <a:t>Review and enhance funding investments to increase number of nuclear doctoral students starting in Sep 24.</a:t>
            </a:r>
          </a:p>
          <a:p>
            <a:pPr marL="720000" lvl="0" fontAlgn="auto">
              <a:lnSpc>
                <a:spcPct val="100000"/>
              </a:lnSpc>
              <a:spcBef>
                <a:spcPts val="0"/>
              </a:spcBef>
            </a:pPr>
            <a:r>
              <a:rPr lang="en-GB" sz="1600" dirty="0"/>
              <a:t>Expedite a nuclear fission specific funding call to ensure the sector delivers 120 further nuclear fission focused PhDs per annum, starting from Sep 25. </a:t>
            </a:r>
          </a:p>
          <a:p>
            <a:pPr marL="720000" lvl="0" fontAlgn="auto">
              <a:lnSpc>
                <a:spcPct val="100000"/>
              </a:lnSpc>
              <a:spcBef>
                <a:spcPts val="0"/>
              </a:spcBef>
            </a:pPr>
            <a:r>
              <a:rPr lang="en-GB" sz="1600" dirty="0"/>
              <a:t>Explore opportunities to affiliate with AUKUS partner universities, sharing sector learning and best practice.</a:t>
            </a:r>
          </a:p>
          <a:p>
            <a:pPr marL="720000">
              <a:lnSpc>
                <a:spcPct val="100000"/>
              </a:lnSpc>
              <a:spcBef>
                <a:spcPts val="0"/>
              </a:spcBef>
            </a:pPr>
            <a:r>
              <a:rPr lang="en-GB" sz="1600" dirty="0"/>
              <a:t>Review proposals to establish Level 8 nuclear apprenticeship with the Institute for Apprenticeships and Technical Education (IFATE).</a:t>
            </a:r>
          </a:p>
          <a:p>
            <a:pPr fontAlgn="t">
              <a:lnSpc>
                <a:spcPct val="80000"/>
              </a:lnSpc>
              <a:spcAft>
                <a:spcPts val="400"/>
              </a:spcAft>
            </a:pPr>
            <a:r>
              <a:rPr lang="en-GB" sz="1600" dirty="0">
                <a:solidFill>
                  <a:srgbClr val="FAB232"/>
                </a:solidFill>
              </a:rPr>
              <a:t>Benefits: </a:t>
            </a:r>
          </a:p>
          <a:p>
            <a:pPr marL="720000" fontAlgn="t">
              <a:lnSpc>
                <a:spcPct val="100000"/>
              </a:lnSpc>
              <a:spcBef>
                <a:spcPts val="0"/>
              </a:spcBef>
              <a:spcAft>
                <a:spcPts val="400"/>
              </a:spcAft>
            </a:pPr>
            <a:r>
              <a:rPr lang="en-GB" sz="1600" dirty="0"/>
              <a:t>Support the UK’s position as the world leader in nuclear Research &amp; Development (R&amp;D).</a:t>
            </a:r>
          </a:p>
          <a:p>
            <a:pPr marL="720000" fontAlgn="t">
              <a:lnSpc>
                <a:spcPct val="100000"/>
              </a:lnSpc>
              <a:spcBef>
                <a:spcPts val="0"/>
              </a:spcBef>
              <a:spcAft>
                <a:spcPts val="400"/>
              </a:spcAft>
            </a:pPr>
            <a:r>
              <a:rPr lang="en-GB" sz="1600" dirty="0"/>
              <a:t>CDTs to adopt EDI policies and provide training on D&amp;I, active bystander, and unconscious bias, aiming to lead the nuclear sector in diversity.</a:t>
            </a:r>
          </a:p>
          <a:p>
            <a:pPr lvl="1" fontAlgn="t">
              <a:lnSpc>
                <a:spcPct val="80000"/>
              </a:lnSpc>
              <a:spcBef>
                <a:spcPts val="0"/>
              </a:spcBef>
              <a:spcAft>
                <a:spcPts val="400"/>
              </a:spcAft>
            </a:pPr>
            <a:endParaRPr lang="en-GB" sz="1600" dirty="0"/>
          </a:p>
          <a:p>
            <a:pPr marL="0" indent="0" fontAlgn="t">
              <a:lnSpc>
                <a:spcPct val="80000"/>
              </a:lnSpc>
              <a:spcAft>
                <a:spcPts val="400"/>
              </a:spcAft>
              <a:buNone/>
            </a:pPr>
            <a:endParaRPr lang="en-GB" sz="1600" dirty="0"/>
          </a:p>
        </p:txBody>
      </p:sp>
      <p:pic>
        <p:nvPicPr>
          <p:cNvPr id="2" name="Picture 1">
            <a:extLst>
              <a:ext uri="{FF2B5EF4-FFF2-40B4-BE49-F238E27FC236}">
                <a16:creationId xmlns:a16="http://schemas.microsoft.com/office/drawing/2014/main" id="{92146F17-A68C-59BB-F12D-AF98AA9D6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9112" y="5692928"/>
            <a:ext cx="2114652" cy="604186"/>
          </a:xfrm>
          <a:prstGeom prst="rect">
            <a:avLst/>
          </a:prstGeom>
        </p:spPr>
      </p:pic>
      <p:sp>
        <p:nvSpPr>
          <p:cNvPr id="4" name="TextBox 3">
            <a:extLst>
              <a:ext uri="{FF2B5EF4-FFF2-40B4-BE49-F238E27FC236}">
                <a16:creationId xmlns:a16="http://schemas.microsoft.com/office/drawing/2014/main" id="{CB083FF3-D501-2F91-DDDF-99EF3B69BC86}"/>
              </a:ext>
            </a:extLst>
          </p:cNvPr>
          <p:cNvSpPr txBox="1"/>
          <p:nvPr/>
        </p:nvSpPr>
        <p:spPr>
          <a:xfrm>
            <a:off x="1712096" y="618753"/>
            <a:ext cx="6657203" cy="1138773"/>
          </a:xfrm>
          <a:prstGeom prst="rect">
            <a:avLst/>
          </a:prstGeom>
          <a:noFill/>
        </p:spPr>
        <p:txBody>
          <a:bodyPr wrap="square" rtlCol="0">
            <a:spAutoFit/>
          </a:bodyPr>
          <a:lstStyle/>
          <a:p>
            <a:r>
              <a:rPr lang="en-GB" sz="3400" dirty="0">
                <a:solidFill>
                  <a:srgbClr val="FAB232"/>
                </a:solidFill>
                <a:latin typeface="Saira Condensed Medium" pitchFamily="2" charset="77"/>
                <a:ea typeface="+mn-ea"/>
                <a:cs typeface="+mn-cs"/>
              </a:rPr>
              <a:t>Increase </a:t>
            </a:r>
            <a:r>
              <a:rPr lang="en-GB" sz="3400" dirty="0">
                <a:solidFill>
                  <a:srgbClr val="FAB232"/>
                </a:solidFill>
                <a:latin typeface="Saira Condensed Medium" pitchFamily="2" charset="77"/>
              </a:rPr>
              <a:t>Subject Matter </a:t>
            </a:r>
            <a:r>
              <a:rPr lang="en-GB" sz="3400" dirty="0">
                <a:solidFill>
                  <a:srgbClr val="FAB232"/>
                </a:solidFill>
                <a:latin typeface="Saira Condensed Medium" pitchFamily="2" charset="77"/>
                <a:ea typeface="+mn-ea"/>
                <a:cs typeface="+mn-cs"/>
              </a:rPr>
              <a:t>Experts Including PhDs</a:t>
            </a:r>
            <a:endParaRPr lang="en-US" sz="3400" dirty="0">
              <a:solidFill>
                <a:srgbClr val="FAB232"/>
              </a:solidFill>
            </a:endParaRPr>
          </a:p>
        </p:txBody>
      </p:sp>
      <p:pic>
        <p:nvPicPr>
          <p:cNvPr id="10" name="Picture 9">
            <a:extLst>
              <a:ext uri="{FF2B5EF4-FFF2-40B4-BE49-F238E27FC236}">
                <a16:creationId xmlns:a16="http://schemas.microsoft.com/office/drawing/2014/main" id="{5DF2B057-FC59-DB42-10E7-1848F5E9DDB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8877" y="448669"/>
            <a:ext cx="957915" cy="957915"/>
          </a:xfrm>
          <a:prstGeom prst="rect">
            <a:avLst/>
          </a:prstGeom>
        </p:spPr>
      </p:pic>
    </p:spTree>
    <p:extLst>
      <p:ext uri="{BB962C8B-B14F-4D97-AF65-F5344CB8AC3E}">
        <p14:creationId xmlns:p14="http://schemas.microsoft.com/office/powerpoint/2010/main" val="419290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6" y="1647749"/>
            <a:ext cx="103090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rgbClr val="FAB232"/>
                </a:solidFill>
              </a:rPr>
              <a:t>Opportunity: </a:t>
            </a:r>
          </a:p>
          <a:p>
            <a:pPr lvl="1"/>
            <a:r>
              <a:rPr lang="en-GB" sz="1600" dirty="0"/>
              <a:t>Develop and launch a new Nuclear Academy Bursary scheme providing an incentive for students to receive cost of living support through provision of an annual bursary for up to 24 candidates worth £4-5k each</a:t>
            </a:r>
            <a:r>
              <a:rPr lang="en-GB" dirty="0"/>
              <a:t>.  </a:t>
            </a:r>
            <a:endParaRPr lang="en-GB" sz="1600" dirty="0"/>
          </a:p>
          <a:p>
            <a:r>
              <a:rPr lang="en-GB" sz="1600" dirty="0">
                <a:solidFill>
                  <a:srgbClr val="FAB232"/>
                </a:solidFill>
              </a:rPr>
              <a:t>Actions: </a:t>
            </a:r>
          </a:p>
          <a:p>
            <a:pPr lvl="1"/>
            <a:r>
              <a:rPr lang="en-GB" sz="1600" dirty="0"/>
              <a:t>Identify and commission a delivery partner.</a:t>
            </a:r>
          </a:p>
          <a:p>
            <a:r>
              <a:rPr lang="en-GB" sz="1600" dirty="0">
                <a:solidFill>
                  <a:srgbClr val="FAB232"/>
                </a:solidFill>
              </a:rPr>
              <a:t>Benefits: </a:t>
            </a:r>
          </a:p>
          <a:p>
            <a:pPr lvl="1"/>
            <a:r>
              <a:rPr lang="en-GB" sz="1600" dirty="0"/>
              <a:t>Attract talented individuals, support their education and foster their retention</a:t>
            </a:r>
          </a:p>
          <a:p>
            <a:pPr lvl="1"/>
            <a:r>
              <a:rPr lang="en-GB" sz="1600" dirty="0"/>
              <a:t>Students from all backgrounds encouraged to pursue STEM, resulting in an increase in graduates with the right skillset to meet programme demand</a:t>
            </a:r>
          </a:p>
          <a:p>
            <a:endParaRPr lang="en-GB" sz="1600" dirty="0">
              <a:solidFill>
                <a:srgbClr val="FAB232"/>
              </a:solidFill>
            </a:endParaRPr>
          </a:p>
        </p:txBody>
      </p:sp>
      <p:pic>
        <p:nvPicPr>
          <p:cNvPr id="2" name="Picture 1">
            <a:extLst>
              <a:ext uri="{FF2B5EF4-FFF2-40B4-BE49-F238E27FC236}">
                <a16:creationId xmlns:a16="http://schemas.microsoft.com/office/drawing/2014/main" id="{C88EF740-C27C-543A-4CB2-EB1F617D06D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8876" y="448669"/>
            <a:ext cx="957915" cy="957915"/>
          </a:xfrm>
          <a:prstGeom prst="rect">
            <a:avLst/>
          </a:prstGeom>
        </p:spPr>
      </p:pic>
      <p:sp>
        <p:nvSpPr>
          <p:cNvPr id="4" name="TextBox 3">
            <a:extLst>
              <a:ext uri="{FF2B5EF4-FFF2-40B4-BE49-F238E27FC236}">
                <a16:creationId xmlns:a16="http://schemas.microsoft.com/office/drawing/2014/main" id="{70AAD4EC-3A4F-7A5E-7716-0A4800404784}"/>
              </a:ext>
            </a:extLst>
          </p:cNvPr>
          <p:cNvSpPr txBox="1"/>
          <p:nvPr/>
        </p:nvSpPr>
        <p:spPr>
          <a:xfrm>
            <a:off x="1712097" y="618753"/>
            <a:ext cx="5739424" cy="615553"/>
          </a:xfrm>
          <a:prstGeom prst="rect">
            <a:avLst/>
          </a:prstGeom>
          <a:noFill/>
        </p:spPr>
        <p:txBody>
          <a:bodyPr wrap="square" rtlCol="0">
            <a:spAutoFit/>
          </a:bodyPr>
          <a:lstStyle/>
          <a:p>
            <a:r>
              <a:rPr lang="en-GB" sz="3400" dirty="0">
                <a:solidFill>
                  <a:srgbClr val="FAB232"/>
                </a:solidFill>
                <a:latin typeface="Saira Condensed Medium" pitchFamily="2" charset="77"/>
                <a:ea typeface="+mn-ea"/>
                <a:cs typeface="+mn-cs"/>
              </a:rPr>
              <a:t>Nuclear Graduate Bursaries</a:t>
            </a:r>
            <a:endParaRPr lang="en-US" sz="3400" dirty="0">
              <a:solidFill>
                <a:srgbClr val="FAB232"/>
              </a:solidFill>
            </a:endParaRPr>
          </a:p>
        </p:txBody>
      </p:sp>
    </p:spTree>
    <p:extLst>
      <p:ext uri="{BB962C8B-B14F-4D97-AF65-F5344CB8AC3E}">
        <p14:creationId xmlns:p14="http://schemas.microsoft.com/office/powerpoint/2010/main" val="328912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6" y="1647749"/>
            <a:ext cx="933764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GB" sz="1600" dirty="0">
                <a:solidFill>
                  <a:srgbClr val="FAB232"/>
                </a:solidFill>
              </a:rPr>
              <a:t>Opportunity: </a:t>
            </a:r>
          </a:p>
          <a:p>
            <a:pPr lvl="1">
              <a:spcBef>
                <a:spcPts val="0"/>
              </a:spcBef>
            </a:pPr>
            <a:r>
              <a:rPr lang="en-GB" sz="1600" dirty="0"/>
              <a:t>To develop comprehensive support for 50 STEM undergraduates from lower socio-economic backgrounds sponsored by employers, annually over the next decade. Including full funding for tuition fees, summer placements, additional bursaries, and guaranteed job placement upon degree completion.</a:t>
            </a:r>
          </a:p>
          <a:p>
            <a:r>
              <a:rPr lang="en-GB" sz="1600" dirty="0">
                <a:solidFill>
                  <a:srgbClr val="FAB232"/>
                </a:solidFill>
              </a:rPr>
              <a:t>Actions: </a:t>
            </a:r>
          </a:p>
          <a:p>
            <a:pPr lvl="1"/>
            <a:r>
              <a:rPr lang="en-GB" sz="1600" dirty="0"/>
              <a:t>Identify and contract a suitable delivery partner to manage all aspects of the scheme</a:t>
            </a:r>
          </a:p>
          <a:p>
            <a:pPr lvl="1">
              <a:spcBef>
                <a:spcPts val="0"/>
              </a:spcBef>
            </a:pPr>
            <a:r>
              <a:rPr lang="en-GB" sz="1600" dirty="0"/>
              <a:t>Develop criteria and mechanisms to identify and target individuals from lower socio-economic backgrounds</a:t>
            </a:r>
          </a:p>
          <a:p>
            <a:pPr lvl="1">
              <a:spcBef>
                <a:spcPts val="0"/>
              </a:spcBef>
            </a:pPr>
            <a:r>
              <a:rPr lang="en-GB" sz="1600" dirty="0"/>
              <a:t>Develop and implement a comprehensive marketing strategy to promote the scheme effectively</a:t>
            </a:r>
          </a:p>
          <a:p>
            <a:pPr lvl="1">
              <a:spcBef>
                <a:spcPts val="0"/>
              </a:spcBef>
            </a:pPr>
            <a:r>
              <a:rPr lang="en-GB" sz="1600" dirty="0"/>
              <a:t>Secure commitment from participating organisations</a:t>
            </a:r>
          </a:p>
          <a:p>
            <a:r>
              <a:rPr lang="en-GB" sz="1600" dirty="0">
                <a:solidFill>
                  <a:srgbClr val="FAB232"/>
                </a:solidFill>
              </a:rPr>
              <a:t>Benefits: </a:t>
            </a:r>
          </a:p>
          <a:p>
            <a:pPr lvl="1"/>
            <a:r>
              <a:rPr lang="en-GB" sz="1600" dirty="0"/>
              <a:t>Students from all backgrounds encouraged to pursue STEM, resulting in an increase in graduates with the right skillset to meet programme demand.</a:t>
            </a:r>
          </a:p>
          <a:p>
            <a:pPr lvl="1"/>
            <a:endParaRPr lang="en-GB" sz="1600" dirty="0"/>
          </a:p>
        </p:txBody>
      </p:sp>
      <p:pic>
        <p:nvPicPr>
          <p:cNvPr id="2" name="Picture 1">
            <a:extLst>
              <a:ext uri="{FF2B5EF4-FFF2-40B4-BE49-F238E27FC236}">
                <a16:creationId xmlns:a16="http://schemas.microsoft.com/office/drawing/2014/main" id="{92146F17-A68C-59BB-F12D-AF98AA9D6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9112" y="5692928"/>
            <a:ext cx="2114652" cy="604186"/>
          </a:xfrm>
          <a:prstGeom prst="rect">
            <a:avLst/>
          </a:prstGeom>
        </p:spPr>
      </p:pic>
      <p:pic>
        <p:nvPicPr>
          <p:cNvPr id="7" name="Picture 6">
            <a:extLst>
              <a:ext uri="{FF2B5EF4-FFF2-40B4-BE49-F238E27FC236}">
                <a16:creationId xmlns:a16="http://schemas.microsoft.com/office/drawing/2014/main" id="{71AE7981-C13E-E8A0-E982-358775743B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876" y="448669"/>
            <a:ext cx="957915" cy="957915"/>
          </a:xfrm>
          <a:prstGeom prst="rect">
            <a:avLst/>
          </a:prstGeom>
        </p:spPr>
      </p:pic>
      <p:sp>
        <p:nvSpPr>
          <p:cNvPr id="8" name="TextBox 7">
            <a:extLst>
              <a:ext uri="{FF2B5EF4-FFF2-40B4-BE49-F238E27FC236}">
                <a16:creationId xmlns:a16="http://schemas.microsoft.com/office/drawing/2014/main" id="{F3A7266F-5DE4-0D8D-0B55-05E40005AF3A}"/>
              </a:ext>
            </a:extLst>
          </p:cNvPr>
          <p:cNvSpPr txBox="1"/>
          <p:nvPr/>
        </p:nvSpPr>
        <p:spPr>
          <a:xfrm>
            <a:off x="1712096" y="618753"/>
            <a:ext cx="6365103" cy="615553"/>
          </a:xfrm>
          <a:prstGeom prst="rect">
            <a:avLst/>
          </a:prstGeom>
          <a:noFill/>
        </p:spPr>
        <p:txBody>
          <a:bodyPr wrap="square" rtlCol="0">
            <a:spAutoFit/>
          </a:bodyPr>
          <a:lstStyle/>
          <a:p>
            <a:r>
              <a:rPr lang="en-GB" sz="3400" dirty="0">
                <a:solidFill>
                  <a:srgbClr val="FAB232"/>
                </a:solidFill>
                <a:latin typeface="Saira Condensed Medium" pitchFamily="2" charset="77"/>
                <a:ea typeface="+mn-ea"/>
                <a:cs typeface="+mn-cs"/>
              </a:rPr>
              <a:t>Graduate Sponsorship Scheme</a:t>
            </a:r>
            <a:endParaRPr lang="en-US" sz="3400" dirty="0">
              <a:solidFill>
                <a:srgbClr val="FAB232"/>
              </a:solidFill>
            </a:endParaRPr>
          </a:p>
        </p:txBody>
      </p:sp>
    </p:spTree>
    <p:extLst>
      <p:ext uri="{BB962C8B-B14F-4D97-AF65-F5344CB8AC3E}">
        <p14:creationId xmlns:p14="http://schemas.microsoft.com/office/powerpoint/2010/main" val="182203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6" y="1647749"/>
            <a:ext cx="103090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GB" sz="1600" dirty="0">
                <a:solidFill>
                  <a:srgbClr val="FAB232"/>
                </a:solidFill>
              </a:rPr>
              <a:t>Opportunity: </a:t>
            </a:r>
          </a:p>
          <a:p>
            <a:pPr lvl="1">
              <a:spcBef>
                <a:spcPts val="0"/>
              </a:spcBef>
              <a:spcAft>
                <a:spcPts val="400"/>
              </a:spcAft>
            </a:pPr>
            <a:r>
              <a:rPr lang="en-GB" sz="1600" dirty="0">
                <a:latin typeface="Calibri" panose="020F0502020204030204" pitchFamily="34" charset="0"/>
              </a:rPr>
              <a:t>As apprenticeship and training programmes increase at all levels, there will be greater pressure on educational and training establishments. By offering teaching, mentoring, and coaching opportunities to sector experts, particularly targeting those who are retired or soon-to-be-retired, or those wishing to be seconded, apprentices will benefit from tailored knowledge and expertise, which is then retained in the nuclear sector.</a:t>
            </a:r>
          </a:p>
          <a:p>
            <a:pPr>
              <a:spcBef>
                <a:spcPts val="0"/>
              </a:spcBef>
              <a:spcAft>
                <a:spcPts val="400"/>
              </a:spcAft>
            </a:pPr>
            <a:r>
              <a:rPr lang="en-GB" sz="1600" dirty="0">
                <a:solidFill>
                  <a:srgbClr val="FAB232"/>
                </a:solidFill>
              </a:rPr>
              <a:t>Actions: </a:t>
            </a:r>
          </a:p>
          <a:p>
            <a:pPr lvl="1">
              <a:spcBef>
                <a:spcPts val="0"/>
              </a:spcBef>
              <a:spcAft>
                <a:spcPts val="400"/>
              </a:spcAft>
            </a:pPr>
            <a:r>
              <a:rPr lang="en-GB" sz="1600" dirty="0"/>
              <a:t>Deliver more teachers with nuclear expertise into the education landscape. </a:t>
            </a:r>
          </a:p>
          <a:p>
            <a:pPr lvl="1">
              <a:spcBef>
                <a:spcPts val="0"/>
              </a:spcBef>
              <a:spcAft>
                <a:spcPts val="400"/>
              </a:spcAft>
            </a:pPr>
            <a:r>
              <a:rPr lang="en-GB" sz="1600" dirty="0"/>
              <a:t>Provide mentors and coaches that can support students and teachers.  </a:t>
            </a:r>
          </a:p>
          <a:p>
            <a:pPr lvl="1">
              <a:spcBef>
                <a:spcPts val="0"/>
              </a:spcBef>
              <a:spcAft>
                <a:spcPts val="400"/>
              </a:spcAft>
            </a:pPr>
            <a:r>
              <a:rPr lang="en-GB" sz="1600" dirty="0"/>
              <a:t>Develop a toolkit that will support people with the transition from industry into education.  </a:t>
            </a:r>
          </a:p>
          <a:p>
            <a:pPr lvl="1">
              <a:spcBef>
                <a:spcPts val="0"/>
              </a:spcBef>
              <a:spcAft>
                <a:spcPts val="400"/>
              </a:spcAft>
            </a:pPr>
            <a:r>
              <a:rPr lang="en-GB" sz="1600" dirty="0"/>
              <a:t>Qualify sector experts to teach in FE Colleges.  </a:t>
            </a:r>
          </a:p>
          <a:p>
            <a:pPr lvl="1">
              <a:spcBef>
                <a:spcPts val="0"/>
              </a:spcBef>
              <a:spcAft>
                <a:spcPts val="400"/>
              </a:spcAft>
            </a:pPr>
            <a:r>
              <a:rPr lang="en-GB" sz="1600" dirty="0"/>
              <a:t>Create a community of sector experts that are equipped to support colleges, HEIs and training providers to ensure their curriculum and delivery methods meet the requirements of the nuclear sector.</a:t>
            </a:r>
            <a:endParaRPr lang="en-GB" sz="1600" dirty="0">
              <a:solidFill>
                <a:srgbClr val="000000"/>
              </a:solidFill>
              <a:latin typeface="WordVisi_MSFontService"/>
            </a:endParaRPr>
          </a:p>
          <a:p>
            <a:pPr>
              <a:spcBef>
                <a:spcPts val="0"/>
              </a:spcBef>
              <a:spcAft>
                <a:spcPts val="400"/>
              </a:spcAft>
            </a:pPr>
            <a:r>
              <a:rPr lang="en-GB" sz="1600" dirty="0">
                <a:solidFill>
                  <a:srgbClr val="FAB232"/>
                </a:solidFill>
              </a:rPr>
              <a:t>Benefits: </a:t>
            </a:r>
          </a:p>
          <a:p>
            <a:pPr lvl="1">
              <a:spcBef>
                <a:spcPts val="0"/>
              </a:spcBef>
              <a:spcAft>
                <a:spcPts val="400"/>
              </a:spcAft>
            </a:pPr>
            <a:r>
              <a:rPr lang="en-GB" sz="1600" dirty="0"/>
              <a:t>Trainees, apprentices, students, post-grads and CPD professionals will all benefit from the input of professionals who have had many years’ experience in all parts of the nuclear sector in many roles.</a:t>
            </a:r>
          </a:p>
          <a:p>
            <a:pPr>
              <a:spcAft>
                <a:spcPts val="400"/>
              </a:spcAft>
            </a:pPr>
            <a:endParaRPr lang="en-GB" sz="1600" dirty="0"/>
          </a:p>
        </p:txBody>
      </p:sp>
      <p:pic>
        <p:nvPicPr>
          <p:cNvPr id="2" name="Picture 1">
            <a:extLst>
              <a:ext uri="{FF2B5EF4-FFF2-40B4-BE49-F238E27FC236}">
                <a16:creationId xmlns:a16="http://schemas.microsoft.com/office/drawing/2014/main" id="{E473D62D-4ECA-4EBF-5334-68B656583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9112" y="5692928"/>
            <a:ext cx="2114652" cy="604186"/>
          </a:xfrm>
          <a:prstGeom prst="rect">
            <a:avLst/>
          </a:prstGeom>
        </p:spPr>
      </p:pic>
      <p:pic>
        <p:nvPicPr>
          <p:cNvPr id="4" name="Picture 3">
            <a:extLst>
              <a:ext uri="{FF2B5EF4-FFF2-40B4-BE49-F238E27FC236}">
                <a16:creationId xmlns:a16="http://schemas.microsoft.com/office/drawing/2014/main" id="{979812E9-7091-3F8E-BF34-6898ED4B3F2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876" y="448669"/>
            <a:ext cx="957915" cy="957915"/>
          </a:xfrm>
          <a:prstGeom prst="rect">
            <a:avLst/>
          </a:prstGeom>
        </p:spPr>
      </p:pic>
      <p:sp>
        <p:nvSpPr>
          <p:cNvPr id="5" name="TextBox 4">
            <a:extLst>
              <a:ext uri="{FF2B5EF4-FFF2-40B4-BE49-F238E27FC236}">
                <a16:creationId xmlns:a16="http://schemas.microsoft.com/office/drawing/2014/main" id="{86022983-A8DB-398E-9EC9-0D2BC5F4B9D6}"/>
              </a:ext>
            </a:extLst>
          </p:cNvPr>
          <p:cNvSpPr txBox="1"/>
          <p:nvPr/>
        </p:nvSpPr>
        <p:spPr>
          <a:xfrm>
            <a:off x="1712097" y="618753"/>
            <a:ext cx="5739424" cy="615553"/>
          </a:xfrm>
          <a:prstGeom prst="rect">
            <a:avLst/>
          </a:prstGeom>
          <a:noFill/>
        </p:spPr>
        <p:txBody>
          <a:bodyPr wrap="square" rtlCol="0">
            <a:spAutoFit/>
          </a:bodyPr>
          <a:lstStyle/>
          <a:p>
            <a:r>
              <a:rPr lang="en-GB" sz="3400" dirty="0">
                <a:solidFill>
                  <a:srgbClr val="FAB232"/>
                </a:solidFill>
                <a:latin typeface="Saira Condensed Medium" pitchFamily="2" charset="77"/>
                <a:ea typeface="+mn-ea"/>
                <a:cs typeface="+mn-cs"/>
              </a:rPr>
              <a:t>Sector Experts into Training</a:t>
            </a:r>
            <a:endParaRPr lang="en-US" sz="3400" dirty="0">
              <a:solidFill>
                <a:srgbClr val="FAB232"/>
              </a:solidFill>
            </a:endParaRPr>
          </a:p>
        </p:txBody>
      </p:sp>
    </p:spTree>
    <p:extLst>
      <p:ext uri="{BB962C8B-B14F-4D97-AF65-F5344CB8AC3E}">
        <p14:creationId xmlns:p14="http://schemas.microsoft.com/office/powerpoint/2010/main" val="827696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8" y="1647749"/>
            <a:ext cx="933682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lnSpc>
                <a:spcPct val="80000"/>
              </a:lnSpc>
              <a:spcAft>
                <a:spcPts val="400"/>
              </a:spcAft>
            </a:pPr>
            <a:r>
              <a:rPr lang="en-GB" sz="1600" dirty="0">
                <a:solidFill>
                  <a:srgbClr val="312683"/>
                </a:solidFill>
              </a:rPr>
              <a:t>Opportunity: </a:t>
            </a:r>
          </a:p>
          <a:p>
            <a:pPr lvl="1" fontAlgn="t">
              <a:spcBef>
                <a:spcPts val="0"/>
              </a:spcBef>
              <a:spcAft>
                <a:spcPts val="400"/>
              </a:spcAft>
            </a:pPr>
            <a:r>
              <a:rPr lang="en-GB" sz="1600" dirty="0"/>
              <a:t>To foster a sense of community and belonging to improve retention across the nuclear sector. </a:t>
            </a:r>
          </a:p>
          <a:p>
            <a:pPr fontAlgn="t">
              <a:lnSpc>
                <a:spcPct val="80000"/>
              </a:lnSpc>
              <a:spcBef>
                <a:spcPts val="0"/>
              </a:spcBef>
              <a:spcAft>
                <a:spcPts val="400"/>
              </a:spcAft>
            </a:pPr>
            <a:r>
              <a:rPr lang="en-GB" sz="1600" dirty="0">
                <a:solidFill>
                  <a:srgbClr val="312683"/>
                </a:solidFill>
              </a:rPr>
              <a:t>Actions: </a:t>
            </a:r>
          </a:p>
          <a:p>
            <a:pPr marL="720000" lvl="0" fontAlgn="auto">
              <a:lnSpc>
                <a:spcPct val="100000"/>
              </a:lnSpc>
              <a:spcBef>
                <a:spcPts val="0"/>
              </a:spcBef>
            </a:pPr>
            <a:r>
              <a:rPr lang="en-GB" sz="1600" dirty="0"/>
              <a:t>Establish a careers portal and Talent Retention Solution for the nuclear sector, linked to the Destination Nuclear national communications campaign. </a:t>
            </a:r>
          </a:p>
          <a:p>
            <a:pPr marL="720000" lvl="0" fontAlgn="auto">
              <a:lnSpc>
                <a:spcPct val="100000"/>
              </a:lnSpc>
              <a:spcBef>
                <a:spcPts val="0"/>
              </a:spcBef>
            </a:pPr>
            <a:r>
              <a:rPr lang="en-GB" sz="1600" dirty="0"/>
              <a:t>Human Resource (HR) Departments to populate the site with opportunities such as job adverts, secondments along with and graduate and apprenticeship placements</a:t>
            </a:r>
          </a:p>
          <a:p>
            <a:pPr fontAlgn="t">
              <a:lnSpc>
                <a:spcPct val="80000"/>
              </a:lnSpc>
              <a:spcAft>
                <a:spcPts val="400"/>
              </a:spcAft>
            </a:pPr>
            <a:r>
              <a:rPr lang="en-GB" sz="1600" dirty="0">
                <a:solidFill>
                  <a:srgbClr val="312683"/>
                </a:solidFill>
              </a:rPr>
              <a:t>Benefits: </a:t>
            </a:r>
          </a:p>
          <a:p>
            <a:pPr marL="720000" lvl="0" fontAlgn="auto">
              <a:lnSpc>
                <a:spcPct val="100000"/>
              </a:lnSpc>
              <a:spcBef>
                <a:spcPts val="0"/>
              </a:spcBef>
            </a:pPr>
            <a:r>
              <a:rPr lang="en-GB" sz="1600" dirty="0"/>
              <a:t>A single sector tool for recruitment to attract wider talent to the industry and enable alumni to remain connected to the sector for future opportunities.</a:t>
            </a:r>
          </a:p>
          <a:p>
            <a:pPr marL="720000" lvl="0" fontAlgn="auto">
              <a:lnSpc>
                <a:spcPct val="100000"/>
              </a:lnSpc>
              <a:spcBef>
                <a:spcPts val="0"/>
              </a:spcBef>
            </a:pPr>
            <a:r>
              <a:rPr lang="en-GB" sz="1600" dirty="0"/>
              <a:t>Greater industry mobility, job opportunities, and career progression.</a:t>
            </a:r>
          </a:p>
          <a:p>
            <a:pPr marL="720000" lvl="0" fontAlgn="auto">
              <a:lnSpc>
                <a:spcPct val="100000"/>
              </a:lnSpc>
              <a:spcBef>
                <a:spcPts val="0"/>
              </a:spcBef>
            </a:pPr>
            <a:r>
              <a:rPr lang="en-GB" sz="1600" dirty="0"/>
              <a:t>Diverse representation in branding and imaging to attract individuals from varied communities.</a:t>
            </a:r>
          </a:p>
          <a:p>
            <a:pPr marL="720000" lvl="0" fontAlgn="auto">
              <a:lnSpc>
                <a:spcPct val="100000"/>
              </a:lnSpc>
              <a:spcBef>
                <a:spcPts val="0"/>
              </a:spcBef>
            </a:pPr>
            <a:r>
              <a:rPr lang="en-GB" sz="1600" dirty="0"/>
              <a:t>Ability to implement front-end communications addressing EDI concerns, including adjustments, accessibility, and equality statements.</a:t>
            </a:r>
          </a:p>
          <a:p>
            <a:pPr lvl="1" fontAlgn="t">
              <a:lnSpc>
                <a:spcPct val="80000"/>
              </a:lnSpc>
              <a:spcBef>
                <a:spcPts val="0"/>
              </a:spcBef>
              <a:spcAft>
                <a:spcPts val="400"/>
              </a:spcAft>
            </a:pPr>
            <a:endParaRPr lang="en-GB" sz="1600" dirty="0"/>
          </a:p>
          <a:p>
            <a:pPr fontAlgn="t">
              <a:lnSpc>
                <a:spcPct val="80000"/>
              </a:lnSpc>
              <a:spcAft>
                <a:spcPts val="400"/>
              </a:spcAft>
            </a:pPr>
            <a:endParaRPr lang="en-GB" sz="1600" dirty="0"/>
          </a:p>
        </p:txBody>
      </p:sp>
      <p:pic>
        <p:nvPicPr>
          <p:cNvPr id="13" name="Picture 12">
            <a:extLst>
              <a:ext uri="{FF2B5EF4-FFF2-40B4-BE49-F238E27FC236}">
                <a16:creationId xmlns:a16="http://schemas.microsoft.com/office/drawing/2014/main" id="{B7050F00-B5C4-9F31-A6AA-267DF3906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308" y="5684319"/>
            <a:ext cx="2131456" cy="608987"/>
          </a:xfrm>
          <a:prstGeom prst="rect">
            <a:avLst/>
          </a:prstGeom>
        </p:spPr>
      </p:pic>
      <p:sp>
        <p:nvSpPr>
          <p:cNvPr id="14" name="TextBox 13">
            <a:extLst>
              <a:ext uri="{FF2B5EF4-FFF2-40B4-BE49-F238E27FC236}">
                <a16:creationId xmlns:a16="http://schemas.microsoft.com/office/drawing/2014/main" id="{18E2CB83-B796-6A21-D10E-ABF31DB0D8C0}"/>
              </a:ext>
            </a:extLst>
          </p:cNvPr>
          <p:cNvSpPr txBox="1"/>
          <p:nvPr/>
        </p:nvSpPr>
        <p:spPr>
          <a:xfrm>
            <a:off x="1712097" y="618753"/>
            <a:ext cx="5739424" cy="615553"/>
          </a:xfrm>
          <a:prstGeom prst="rect">
            <a:avLst/>
          </a:prstGeom>
          <a:noFill/>
        </p:spPr>
        <p:txBody>
          <a:bodyPr wrap="square" rtlCol="0">
            <a:spAutoFit/>
          </a:bodyPr>
          <a:lstStyle/>
          <a:p>
            <a:r>
              <a:rPr lang="en-GB" sz="3400" dirty="0">
                <a:solidFill>
                  <a:srgbClr val="312683"/>
                </a:solidFill>
                <a:latin typeface="Saira Condensed Medium" pitchFamily="2" charset="77"/>
                <a:ea typeface="+mn-ea"/>
                <a:cs typeface="+mn-cs"/>
              </a:rPr>
              <a:t>Create Nuclear Community</a:t>
            </a:r>
            <a:endParaRPr lang="en-US" sz="3400" dirty="0">
              <a:solidFill>
                <a:srgbClr val="312683"/>
              </a:solidFill>
            </a:endParaRPr>
          </a:p>
        </p:txBody>
      </p:sp>
      <p:pic>
        <p:nvPicPr>
          <p:cNvPr id="18" name="Picture 17">
            <a:extLst>
              <a:ext uri="{FF2B5EF4-FFF2-40B4-BE49-F238E27FC236}">
                <a16:creationId xmlns:a16="http://schemas.microsoft.com/office/drawing/2014/main" id="{92C26CF2-7117-3092-8310-350FFD2CCD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874" y="447568"/>
            <a:ext cx="957915" cy="957915"/>
          </a:xfrm>
          <a:prstGeom prst="rect">
            <a:avLst/>
          </a:prstGeom>
        </p:spPr>
      </p:pic>
    </p:spTree>
    <p:extLst>
      <p:ext uri="{BB962C8B-B14F-4D97-AF65-F5344CB8AC3E}">
        <p14:creationId xmlns:p14="http://schemas.microsoft.com/office/powerpoint/2010/main" val="1074500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8" y="1647749"/>
            <a:ext cx="828272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lnSpc>
                <a:spcPct val="80000"/>
              </a:lnSpc>
              <a:spcAft>
                <a:spcPts val="400"/>
              </a:spcAft>
            </a:pPr>
            <a:r>
              <a:rPr lang="en-GB" sz="1600" dirty="0">
                <a:solidFill>
                  <a:srgbClr val="312683"/>
                </a:solidFill>
              </a:rPr>
              <a:t>Opportunity: </a:t>
            </a:r>
          </a:p>
          <a:p>
            <a:pPr lvl="1" fontAlgn="t">
              <a:spcBef>
                <a:spcPts val="0"/>
              </a:spcBef>
              <a:spcAft>
                <a:spcPts val="400"/>
              </a:spcAft>
            </a:pPr>
            <a:r>
              <a:rPr lang="en-GB" sz="1600" dirty="0"/>
              <a:t>To support the retention of skills and the upskilling of workers by removing barriers to mobility, increasing opportunities for skilled workers and retaining specialist skills that can be used by civil and defence nuclear organisations in the UK.</a:t>
            </a:r>
          </a:p>
          <a:p>
            <a:pPr fontAlgn="t">
              <a:lnSpc>
                <a:spcPct val="80000"/>
              </a:lnSpc>
              <a:spcBef>
                <a:spcPts val="0"/>
              </a:spcBef>
              <a:spcAft>
                <a:spcPts val="400"/>
              </a:spcAft>
            </a:pPr>
            <a:r>
              <a:rPr lang="en-GB" sz="1600" dirty="0">
                <a:solidFill>
                  <a:srgbClr val="312683"/>
                </a:solidFill>
              </a:rPr>
              <a:t>Actions: </a:t>
            </a:r>
          </a:p>
          <a:p>
            <a:pPr lvl="1" fontAlgn="t">
              <a:lnSpc>
                <a:spcPct val="80000"/>
              </a:lnSpc>
              <a:spcBef>
                <a:spcPts val="0"/>
              </a:spcBef>
              <a:spcAft>
                <a:spcPts val="400"/>
              </a:spcAft>
            </a:pPr>
            <a:r>
              <a:rPr lang="en-GB" sz="1600" dirty="0"/>
              <a:t>Place RNSM personnel of all ranks into defence and civil industry positions at agreed key stages in their professional and personal lives, in line with service needs.</a:t>
            </a:r>
          </a:p>
          <a:p>
            <a:pPr fontAlgn="t">
              <a:lnSpc>
                <a:spcPct val="80000"/>
              </a:lnSpc>
              <a:spcAft>
                <a:spcPts val="400"/>
              </a:spcAft>
            </a:pPr>
            <a:r>
              <a:rPr lang="en-GB" sz="1600" dirty="0">
                <a:solidFill>
                  <a:srgbClr val="312683"/>
                </a:solidFill>
              </a:rPr>
              <a:t>Benefits: </a:t>
            </a:r>
          </a:p>
          <a:p>
            <a:pPr marL="720000" lvl="0" fontAlgn="auto">
              <a:lnSpc>
                <a:spcPct val="100000"/>
              </a:lnSpc>
              <a:spcBef>
                <a:spcPts val="0"/>
              </a:spcBef>
            </a:pPr>
            <a:r>
              <a:rPr lang="en-GB" sz="1600" dirty="0"/>
              <a:t>Improved workforce planning, skills and knowledge brought back in to RNSM posts, and therefore improved outputs across the RN and wider defence nuclear.</a:t>
            </a:r>
          </a:p>
          <a:p>
            <a:pPr marL="720000">
              <a:lnSpc>
                <a:spcPct val="100000"/>
              </a:lnSpc>
              <a:spcBef>
                <a:spcPts val="0"/>
              </a:spcBef>
            </a:pPr>
            <a:r>
              <a:rPr lang="en-GB" sz="1600" dirty="0"/>
              <a:t>Individuals are more likely to be inspired to remain within the nuclear sector due to exciting flexible career opportunities.</a:t>
            </a:r>
          </a:p>
          <a:p>
            <a:pPr fontAlgn="t">
              <a:lnSpc>
                <a:spcPct val="80000"/>
              </a:lnSpc>
              <a:spcAft>
                <a:spcPts val="400"/>
              </a:spcAft>
            </a:pPr>
            <a:endParaRPr lang="en-GB" sz="1600" dirty="0"/>
          </a:p>
        </p:txBody>
      </p:sp>
      <p:pic>
        <p:nvPicPr>
          <p:cNvPr id="13" name="Picture 12">
            <a:extLst>
              <a:ext uri="{FF2B5EF4-FFF2-40B4-BE49-F238E27FC236}">
                <a16:creationId xmlns:a16="http://schemas.microsoft.com/office/drawing/2014/main" id="{B7050F00-B5C4-9F31-A6AA-267DF3906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308" y="5684319"/>
            <a:ext cx="2131456" cy="608987"/>
          </a:xfrm>
          <a:prstGeom prst="rect">
            <a:avLst/>
          </a:prstGeom>
        </p:spPr>
      </p:pic>
      <p:sp>
        <p:nvSpPr>
          <p:cNvPr id="2" name="TextBox 1">
            <a:extLst>
              <a:ext uri="{FF2B5EF4-FFF2-40B4-BE49-F238E27FC236}">
                <a16:creationId xmlns:a16="http://schemas.microsoft.com/office/drawing/2014/main" id="{033875B6-30B1-D393-DA88-2E1DD8F66A9A}"/>
              </a:ext>
            </a:extLst>
          </p:cNvPr>
          <p:cNvSpPr txBox="1"/>
          <p:nvPr/>
        </p:nvSpPr>
        <p:spPr>
          <a:xfrm>
            <a:off x="1712096" y="618754"/>
            <a:ext cx="7216004" cy="615553"/>
          </a:xfrm>
          <a:prstGeom prst="rect">
            <a:avLst/>
          </a:prstGeom>
          <a:noFill/>
        </p:spPr>
        <p:txBody>
          <a:bodyPr wrap="square" rtlCol="0">
            <a:spAutoFit/>
          </a:bodyPr>
          <a:lstStyle/>
          <a:p>
            <a:r>
              <a:rPr lang="en-GB" sz="3400" dirty="0">
                <a:solidFill>
                  <a:srgbClr val="312683"/>
                </a:solidFill>
                <a:latin typeface="Saira Condensed Medium" pitchFamily="2" charset="77"/>
                <a:ea typeface="+mn-ea"/>
                <a:cs typeface="+mn-cs"/>
              </a:rPr>
              <a:t>Maximise Interchange Opportunities</a:t>
            </a:r>
            <a:endParaRPr lang="en-US" sz="3400" dirty="0">
              <a:solidFill>
                <a:srgbClr val="312683"/>
              </a:solidFill>
            </a:endParaRPr>
          </a:p>
        </p:txBody>
      </p:sp>
      <p:pic>
        <p:nvPicPr>
          <p:cNvPr id="8" name="Picture 7">
            <a:extLst>
              <a:ext uri="{FF2B5EF4-FFF2-40B4-BE49-F238E27FC236}">
                <a16:creationId xmlns:a16="http://schemas.microsoft.com/office/drawing/2014/main" id="{361C2CA9-FBF9-1235-679E-98159900C1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873" y="447569"/>
            <a:ext cx="957915" cy="957915"/>
          </a:xfrm>
          <a:prstGeom prst="rect">
            <a:avLst/>
          </a:prstGeom>
        </p:spPr>
      </p:pic>
    </p:spTree>
    <p:extLst>
      <p:ext uri="{BB962C8B-B14F-4D97-AF65-F5344CB8AC3E}">
        <p14:creationId xmlns:p14="http://schemas.microsoft.com/office/powerpoint/2010/main" val="105467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8" y="1647749"/>
            <a:ext cx="845417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ts val="400"/>
              </a:spcAft>
              <a:buSzPct val="100000"/>
              <a:buFont typeface="Arial" pitchFamily="34"/>
              <a:buChar char="•"/>
              <a:defRPr sz="1800" b="0" i="0" u="none" strike="noStrike" kern="0" cap="none" spc="0" baseline="0">
                <a:solidFill>
                  <a:srgbClr val="000000"/>
                </a:solidFill>
                <a:uFillTx/>
              </a:defRPr>
            </a:pPr>
            <a:r>
              <a:rPr lang="en-GB" sz="1600" dirty="0">
                <a:solidFill>
                  <a:srgbClr val="312683"/>
                </a:solidFill>
                <a:latin typeface="Calibri" panose="020F0502020204030204" pitchFamily="34" charset="0"/>
                <a:cs typeface="Calibri" panose="020F0502020204030204" pitchFamily="34" charset="0"/>
              </a:rPr>
              <a:t>Opportunity: </a:t>
            </a:r>
          </a:p>
          <a:p>
            <a:pPr lvl="1">
              <a:lnSpc>
                <a:spcPct val="80000"/>
              </a:lnSpc>
              <a:spcBef>
                <a:spcPts val="0"/>
              </a:spcBef>
              <a:spcAft>
                <a:spcPts val="400"/>
              </a:spcAft>
              <a:buSzPct val="100000"/>
              <a:buFont typeface="Arial" pitchFamily="34"/>
              <a:buChar char="•"/>
              <a:defRPr sz="1800" b="0" i="0" u="none" strike="noStrike" kern="0" cap="none" spc="0" baseline="0">
                <a:solidFill>
                  <a:srgbClr val="000000"/>
                </a:solidFill>
                <a:uFillTx/>
              </a:defRPr>
            </a:pPr>
            <a:r>
              <a:rPr lang="en-GB" sz="1600" dirty="0"/>
              <a:t>The UK training capacity and capability needs to be optimised to address the increased demands for skills in the nuclear sector. </a:t>
            </a:r>
            <a:endParaRPr lang="en-GB" sz="1600" dirty="0">
              <a:solidFill>
                <a:srgbClr val="000000"/>
              </a:solidFill>
              <a:latin typeface="Calibri" panose="020F0502020204030204" pitchFamily="34" charset="0"/>
              <a:cs typeface="Calibri" panose="020F0502020204030204" pitchFamily="34" charset="0"/>
            </a:endParaRPr>
          </a:p>
          <a:p>
            <a:pPr>
              <a:lnSpc>
                <a:spcPct val="80000"/>
              </a:lnSpc>
              <a:spcBef>
                <a:spcPts val="0"/>
              </a:spcBef>
              <a:spcAft>
                <a:spcPts val="400"/>
              </a:spcAft>
              <a:buSzPct val="100000"/>
              <a:buFont typeface="Arial" pitchFamily="34"/>
              <a:buChar char="•"/>
              <a:defRPr sz="1800" b="0" i="0" u="none" strike="noStrike" kern="0" cap="none" spc="0" baseline="0">
                <a:solidFill>
                  <a:srgbClr val="000000"/>
                </a:solidFill>
                <a:uFillTx/>
              </a:defRPr>
            </a:pPr>
            <a:r>
              <a:rPr lang="en-GB" sz="1600" kern="0" dirty="0">
                <a:solidFill>
                  <a:srgbClr val="312683"/>
                </a:solidFill>
                <a:latin typeface="Calibri" panose="020F0502020204030204" pitchFamily="34" charset="0"/>
                <a:cs typeface="Calibri" panose="020F0502020204030204" pitchFamily="34" charset="0"/>
              </a:rPr>
              <a:t>Actions: </a:t>
            </a:r>
          </a:p>
          <a:p>
            <a:pPr lvl="1">
              <a:lnSpc>
                <a:spcPct val="80000"/>
              </a:lnSpc>
              <a:spcBef>
                <a:spcPts val="0"/>
              </a:spcBef>
              <a:spcAft>
                <a:spcPts val="400"/>
              </a:spcAft>
              <a:buSzPct val="100000"/>
              <a:buFont typeface="Arial" pitchFamily="34"/>
              <a:buChar char="•"/>
              <a:defRPr sz="1800" b="0" i="0" u="none" strike="noStrike" kern="0" cap="none" spc="0" baseline="0">
                <a:solidFill>
                  <a:srgbClr val="000000"/>
                </a:solidFill>
                <a:uFillTx/>
              </a:defRPr>
            </a:pPr>
            <a:r>
              <a:rPr lang="en-GB" sz="1600" dirty="0"/>
              <a:t>Establish a coordinating body consisting of nuclear skills specialists, who provide services into the sector.</a:t>
            </a:r>
          </a:p>
          <a:p>
            <a:pPr lvl="1">
              <a:lnSpc>
                <a:spcPct val="80000"/>
              </a:lnSpc>
              <a:spcBef>
                <a:spcPts val="0"/>
              </a:spcBef>
              <a:spcAft>
                <a:spcPts val="400"/>
              </a:spcAft>
              <a:buSzPct val="100000"/>
              <a:buFont typeface="Arial" pitchFamily="34"/>
              <a:buChar char="•"/>
              <a:defRPr sz="1800" b="0" i="0" u="none" strike="noStrike" kern="0" cap="none" spc="0" baseline="0">
                <a:solidFill>
                  <a:srgbClr val="000000"/>
                </a:solidFill>
                <a:uFillTx/>
              </a:defRPr>
            </a:pPr>
            <a:r>
              <a:rPr lang="en-GB" sz="1600" dirty="0"/>
              <a:t>Focussing on critical skills areas, looks at the standardisation of career paths, role profiles and associated curriculum and qualifications.</a:t>
            </a:r>
          </a:p>
          <a:p>
            <a:pPr lvl="1">
              <a:lnSpc>
                <a:spcPct val="80000"/>
              </a:lnSpc>
              <a:spcBef>
                <a:spcPts val="0"/>
              </a:spcBef>
              <a:spcAft>
                <a:spcPts val="400"/>
              </a:spcAft>
              <a:buSzPct val="100000"/>
              <a:buFont typeface="Arial" pitchFamily="34"/>
              <a:buChar char="•"/>
              <a:defRPr sz="1800" b="0" i="0" u="none" strike="noStrike" kern="0" cap="none" spc="0" baseline="0">
                <a:solidFill>
                  <a:srgbClr val="000000"/>
                </a:solidFill>
                <a:uFillTx/>
              </a:defRPr>
            </a:pPr>
            <a:r>
              <a:rPr lang="en-GB" sz="1600" dirty="0"/>
              <a:t>Maintain an accurate demand picture that reflects the needs of the sector and translates into a clear statement of requirement for qualifications, courses and programmes nationally and regionally.</a:t>
            </a:r>
            <a:endParaRPr lang="en-GB" sz="1600" dirty="0">
              <a:solidFill>
                <a:srgbClr val="000000"/>
              </a:solidFill>
              <a:cs typeface="Calibri" panose="020F0502020204030204" pitchFamily="34" charset="0"/>
            </a:endParaRPr>
          </a:p>
          <a:p>
            <a:pPr>
              <a:lnSpc>
                <a:spcPct val="80000"/>
              </a:lnSpc>
              <a:spcAft>
                <a:spcPts val="400"/>
              </a:spcAft>
              <a:buSzPct val="100000"/>
              <a:buFont typeface="Arial" pitchFamily="34"/>
              <a:buChar char="•"/>
              <a:defRPr sz="1800" b="0" i="0" u="none" strike="noStrike" kern="0" cap="none" spc="0" baseline="0">
                <a:solidFill>
                  <a:srgbClr val="000000"/>
                </a:solidFill>
                <a:uFillTx/>
              </a:defRPr>
            </a:pPr>
            <a:r>
              <a:rPr lang="en-GB" sz="1600" kern="0" dirty="0">
                <a:solidFill>
                  <a:srgbClr val="312683"/>
                </a:solidFill>
                <a:latin typeface="Calibri" panose="020F0502020204030204" pitchFamily="34" charset="0"/>
                <a:cs typeface="Calibri" panose="020F0502020204030204" pitchFamily="34" charset="0"/>
              </a:rPr>
              <a:t>Benefits: </a:t>
            </a:r>
          </a:p>
          <a:p>
            <a:pPr lvl="1">
              <a:lnSpc>
                <a:spcPct val="80000"/>
              </a:lnSpc>
              <a:spcBef>
                <a:spcPts val="0"/>
              </a:spcBef>
              <a:spcAft>
                <a:spcPts val="400"/>
              </a:spcAft>
              <a:buSzPct val="100000"/>
              <a:buFont typeface="Arial" pitchFamily="34"/>
              <a:buChar char="•"/>
              <a:defRPr sz="1800" b="0" i="0" u="none" strike="noStrike" kern="0" cap="none" spc="0" baseline="0">
                <a:solidFill>
                  <a:srgbClr val="000000"/>
                </a:solidFill>
                <a:uFillTx/>
              </a:defRPr>
            </a:pPr>
            <a:r>
              <a:rPr lang="en-GB" sz="1600" dirty="0"/>
              <a:t>Simplified, efficient training landscape, with clearly understood roles and responsibilities and minimal duplication.</a:t>
            </a:r>
          </a:p>
          <a:p>
            <a:pPr lvl="1">
              <a:lnSpc>
                <a:spcPct val="80000"/>
              </a:lnSpc>
              <a:spcBef>
                <a:spcPts val="0"/>
              </a:spcBef>
              <a:spcAft>
                <a:spcPts val="400"/>
              </a:spcAft>
              <a:buSzPct val="100000"/>
              <a:buFont typeface="Arial" pitchFamily="34"/>
              <a:buChar char="•"/>
              <a:defRPr sz="1800" b="0" i="0" u="none" strike="noStrike" kern="0" cap="none" spc="0" baseline="0">
                <a:solidFill>
                  <a:srgbClr val="000000"/>
                </a:solidFill>
                <a:uFillTx/>
              </a:defRPr>
            </a:pPr>
            <a:r>
              <a:rPr lang="en-GB" sz="1600" dirty="0"/>
              <a:t>Sector wide data easier to compare and contrast.</a:t>
            </a:r>
          </a:p>
          <a:p>
            <a:pPr lvl="1">
              <a:lnSpc>
                <a:spcPct val="80000"/>
              </a:lnSpc>
              <a:spcBef>
                <a:spcPts val="0"/>
              </a:spcBef>
              <a:spcAft>
                <a:spcPts val="400"/>
              </a:spcAft>
              <a:buSzPct val="100000"/>
              <a:buFont typeface="Arial" pitchFamily="34"/>
              <a:buChar char="•"/>
              <a:defRPr sz="1800" b="0" i="0" u="none" strike="noStrike" kern="0" cap="none" spc="0" baseline="0">
                <a:solidFill>
                  <a:srgbClr val="000000"/>
                </a:solidFill>
                <a:uFillTx/>
              </a:defRPr>
            </a:pPr>
            <a:r>
              <a:rPr lang="en-GB" sz="1600" dirty="0"/>
              <a:t>Accelerated speed to competence .</a:t>
            </a:r>
          </a:p>
          <a:p>
            <a:pPr marL="0" indent="0">
              <a:lnSpc>
                <a:spcPct val="80000"/>
              </a:lnSpc>
              <a:spcAft>
                <a:spcPts val="400"/>
              </a:spcAft>
              <a:buSzPct val="100000"/>
              <a:buNone/>
              <a:defRPr sz="1800" b="0" i="0" u="none" strike="noStrike" kern="0" cap="none" spc="0" baseline="0">
                <a:solidFill>
                  <a:srgbClr val="000000"/>
                </a:solidFill>
                <a:uFillTx/>
              </a:defRPr>
            </a:pPr>
            <a:endParaRPr lang="en-GB" sz="1600" dirty="0">
              <a:solidFill>
                <a:srgbClr val="000000"/>
              </a:solidFill>
              <a:latin typeface="Calibri" panose="020F0502020204030204" pitchFamily="34" charset="0"/>
              <a:cs typeface="Calibri" panose="020F0502020204030204" pitchFamily="34" charset="0"/>
            </a:endParaRPr>
          </a:p>
          <a:p>
            <a:pPr>
              <a:spcAft>
                <a:spcPts val="400"/>
              </a:spcAft>
            </a:pPr>
            <a:endParaRPr lang="en-GB" sz="1600"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B7050F00-B5C4-9F31-A6AA-267DF3906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308" y="5684319"/>
            <a:ext cx="2131456" cy="608987"/>
          </a:xfrm>
          <a:prstGeom prst="rect">
            <a:avLst/>
          </a:prstGeom>
        </p:spPr>
      </p:pic>
      <p:sp>
        <p:nvSpPr>
          <p:cNvPr id="2" name="TextBox 1">
            <a:extLst>
              <a:ext uri="{FF2B5EF4-FFF2-40B4-BE49-F238E27FC236}">
                <a16:creationId xmlns:a16="http://schemas.microsoft.com/office/drawing/2014/main" id="{24A3ADD7-C317-B16A-D583-F92AFE324FAE}"/>
              </a:ext>
            </a:extLst>
          </p:cNvPr>
          <p:cNvSpPr txBox="1"/>
          <p:nvPr/>
        </p:nvSpPr>
        <p:spPr>
          <a:xfrm>
            <a:off x="1712096" y="618753"/>
            <a:ext cx="6746103" cy="615553"/>
          </a:xfrm>
          <a:prstGeom prst="rect">
            <a:avLst/>
          </a:prstGeom>
          <a:noFill/>
        </p:spPr>
        <p:txBody>
          <a:bodyPr wrap="square" rtlCol="0">
            <a:spAutoFit/>
          </a:bodyPr>
          <a:lstStyle/>
          <a:p>
            <a:r>
              <a:rPr lang="en-GB" sz="3400" dirty="0">
                <a:solidFill>
                  <a:srgbClr val="312683"/>
                </a:solidFill>
                <a:latin typeface="Saira Condensed Medium" pitchFamily="2" charset="77"/>
                <a:ea typeface="+mn-ea"/>
                <a:cs typeface="+mn-cs"/>
              </a:rPr>
              <a:t>Optimise the Training Landscape</a:t>
            </a:r>
            <a:endParaRPr lang="en-US" sz="3400" dirty="0">
              <a:solidFill>
                <a:srgbClr val="312683"/>
              </a:solidFill>
            </a:endParaRPr>
          </a:p>
        </p:txBody>
      </p:sp>
      <p:pic>
        <p:nvPicPr>
          <p:cNvPr id="8" name="Picture 7">
            <a:extLst>
              <a:ext uri="{FF2B5EF4-FFF2-40B4-BE49-F238E27FC236}">
                <a16:creationId xmlns:a16="http://schemas.microsoft.com/office/drawing/2014/main" id="{88441DAD-1816-B782-7FC5-61E69E2CD5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874" y="447570"/>
            <a:ext cx="975819" cy="975819"/>
          </a:xfrm>
          <a:prstGeom prst="rect">
            <a:avLst/>
          </a:prstGeom>
        </p:spPr>
      </p:pic>
    </p:spTree>
    <p:extLst>
      <p:ext uri="{BB962C8B-B14F-4D97-AF65-F5344CB8AC3E}">
        <p14:creationId xmlns:p14="http://schemas.microsoft.com/office/powerpoint/2010/main" val="344977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6" y="1647749"/>
            <a:ext cx="1049887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pPr>
            <a:r>
              <a:rPr lang="en-GB" sz="1600" dirty="0">
                <a:solidFill>
                  <a:srgbClr val="95C11E"/>
                </a:solidFill>
              </a:rPr>
              <a:t>Opportunity: </a:t>
            </a:r>
          </a:p>
          <a:p>
            <a:pPr lvl="1"/>
            <a:r>
              <a:rPr lang="en-GB" sz="1600" dirty="0"/>
              <a:t>A pilot initiative designed to bring together high-potential future executives from the defence and civil nuclear sectors. Opportunity to expand existing programmes. </a:t>
            </a:r>
          </a:p>
          <a:p>
            <a:pPr lvl="1">
              <a:spcBef>
                <a:spcPts val="0"/>
              </a:spcBef>
              <a:spcAft>
                <a:spcPts val="400"/>
              </a:spcAft>
            </a:pPr>
            <a:endParaRPr lang="en-GB" sz="1600" dirty="0"/>
          </a:p>
          <a:p>
            <a:pPr>
              <a:spcBef>
                <a:spcPts val="0"/>
              </a:spcBef>
              <a:spcAft>
                <a:spcPts val="400"/>
              </a:spcAft>
            </a:pPr>
            <a:r>
              <a:rPr lang="en-GB" sz="1600" dirty="0">
                <a:solidFill>
                  <a:srgbClr val="95C11E"/>
                </a:solidFill>
              </a:rPr>
              <a:t>Actions: </a:t>
            </a:r>
          </a:p>
          <a:p>
            <a:pPr lvl="1">
              <a:spcBef>
                <a:spcPts val="0"/>
              </a:spcBef>
              <a:spcAft>
                <a:spcPts val="400"/>
              </a:spcAft>
            </a:pPr>
            <a:r>
              <a:rPr lang="en-GB" sz="1600" dirty="0"/>
              <a:t>Development of a one-year programme separated into elements totalling 15 days of commitment from diverse participants who are talented senior managers likely to move into an executive role in future. </a:t>
            </a:r>
          </a:p>
          <a:p>
            <a:pPr lvl="1">
              <a:spcBef>
                <a:spcPts val="0"/>
              </a:spcBef>
              <a:spcAft>
                <a:spcPts val="400"/>
              </a:spcAft>
            </a:pPr>
            <a:endParaRPr lang="en-GB" sz="1600" dirty="0"/>
          </a:p>
          <a:p>
            <a:pPr>
              <a:spcBef>
                <a:spcPts val="0"/>
              </a:spcBef>
              <a:spcAft>
                <a:spcPts val="400"/>
              </a:spcAft>
            </a:pPr>
            <a:r>
              <a:rPr lang="en-GB" sz="1600" dirty="0">
                <a:solidFill>
                  <a:srgbClr val="95C11E"/>
                </a:solidFill>
              </a:rPr>
              <a:t>Benefits: </a:t>
            </a:r>
          </a:p>
          <a:p>
            <a:pPr marL="720000" lvl="0" fontAlgn="auto">
              <a:lnSpc>
                <a:spcPct val="100000"/>
              </a:lnSpc>
              <a:spcBef>
                <a:spcPts val="0"/>
              </a:spcBef>
            </a:pPr>
            <a:r>
              <a:rPr lang="en-GB" sz="1600" dirty="0"/>
              <a:t>Improved sense of community across the sector, generating an alumni of programme cohorts aiding retention and employer value propositions.</a:t>
            </a:r>
          </a:p>
          <a:p>
            <a:pPr marL="720000" lvl="0" fontAlgn="auto">
              <a:lnSpc>
                <a:spcPct val="100000"/>
              </a:lnSpc>
              <a:spcBef>
                <a:spcPts val="0"/>
              </a:spcBef>
            </a:pPr>
            <a:r>
              <a:rPr lang="en-GB" sz="1600" dirty="0"/>
              <a:t>Improved diversity within the nuclear sector, with particular focus on diversity in executive level appointments.</a:t>
            </a:r>
          </a:p>
          <a:p>
            <a:pPr lvl="1">
              <a:spcBef>
                <a:spcPts val="0"/>
              </a:spcBef>
              <a:spcAft>
                <a:spcPts val="400"/>
              </a:spcAft>
            </a:pPr>
            <a:endParaRPr lang="en-GB" sz="1600" dirty="0"/>
          </a:p>
        </p:txBody>
      </p:sp>
      <p:pic>
        <p:nvPicPr>
          <p:cNvPr id="2" name="Picture 1">
            <a:extLst>
              <a:ext uri="{FF2B5EF4-FFF2-40B4-BE49-F238E27FC236}">
                <a16:creationId xmlns:a16="http://schemas.microsoft.com/office/drawing/2014/main" id="{C0E4F190-5868-786C-43D7-F6F7E7C58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308" y="5688127"/>
            <a:ext cx="2131456" cy="608987"/>
          </a:xfrm>
          <a:prstGeom prst="rect">
            <a:avLst/>
          </a:prstGeom>
        </p:spPr>
      </p:pic>
      <p:sp>
        <p:nvSpPr>
          <p:cNvPr id="5" name="TextBox 4">
            <a:extLst>
              <a:ext uri="{FF2B5EF4-FFF2-40B4-BE49-F238E27FC236}">
                <a16:creationId xmlns:a16="http://schemas.microsoft.com/office/drawing/2014/main" id="{F0966B6A-DDE0-EC04-F4D4-C32D65754251}"/>
              </a:ext>
            </a:extLst>
          </p:cNvPr>
          <p:cNvSpPr txBox="1"/>
          <p:nvPr/>
        </p:nvSpPr>
        <p:spPr>
          <a:xfrm>
            <a:off x="1712097" y="618753"/>
            <a:ext cx="5739424" cy="1138773"/>
          </a:xfrm>
          <a:prstGeom prst="rect">
            <a:avLst/>
          </a:prstGeom>
          <a:noFill/>
        </p:spPr>
        <p:txBody>
          <a:bodyPr wrap="square" rtlCol="0">
            <a:spAutoFit/>
          </a:bodyPr>
          <a:lstStyle/>
          <a:p>
            <a:r>
              <a:rPr lang="en-GB" sz="3400" dirty="0">
                <a:solidFill>
                  <a:srgbClr val="95C11E"/>
                </a:solidFill>
                <a:latin typeface="Saira Condensed Medium" pitchFamily="2" charset="77"/>
                <a:ea typeface="+mn-ea"/>
                <a:cs typeface="+mn-cs"/>
              </a:rPr>
              <a:t>Cross-sector Leadership Programme</a:t>
            </a:r>
            <a:endParaRPr lang="en-US" sz="3400" dirty="0">
              <a:solidFill>
                <a:srgbClr val="95C11E"/>
              </a:solidFill>
            </a:endParaRPr>
          </a:p>
        </p:txBody>
      </p:sp>
      <p:pic>
        <p:nvPicPr>
          <p:cNvPr id="9" name="Picture 8">
            <a:extLst>
              <a:ext uri="{FF2B5EF4-FFF2-40B4-BE49-F238E27FC236}">
                <a16:creationId xmlns:a16="http://schemas.microsoft.com/office/drawing/2014/main" id="{616199EE-AC66-D386-C811-399515152F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875" y="447571"/>
            <a:ext cx="957915" cy="957915"/>
          </a:xfrm>
          <a:prstGeom prst="rect">
            <a:avLst/>
          </a:prstGeom>
        </p:spPr>
      </p:pic>
    </p:spTree>
    <p:extLst>
      <p:ext uri="{BB962C8B-B14F-4D97-AF65-F5344CB8AC3E}">
        <p14:creationId xmlns:p14="http://schemas.microsoft.com/office/powerpoint/2010/main" val="422413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7" y="1647749"/>
            <a:ext cx="10162324" cy="46006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GB" sz="1600" dirty="0">
                <a:solidFill>
                  <a:srgbClr val="95C11E"/>
                </a:solidFill>
              </a:rPr>
              <a:t>Opportunity: </a:t>
            </a:r>
          </a:p>
          <a:p>
            <a:pPr lvl="1">
              <a:spcBef>
                <a:spcPts val="0"/>
              </a:spcBef>
              <a:spcAft>
                <a:spcPts val="400"/>
              </a:spcAft>
            </a:pPr>
            <a:r>
              <a:rPr lang="en-GB" sz="1600" dirty="0"/>
              <a:t>To develop a nuclear scheme that will offer a route for 10 high potential individuals to develop their effective leadership skills and equip them to become senior leaders in their organisation. The scheme will build an individual's skills, experience and relationships within government ensuring they receive a formal qualification and mentoring throughout. It will challenge participants to ensure they meet their potential and progress to senior and priority roles in the UK Nuclear Sector.</a:t>
            </a:r>
          </a:p>
          <a:p>
            <a:pPr>
              <a:spcBef>
                <a:spcPts val="0"/>
              </a:spcBef>
              <a:spcAft>
                <a:spcPts val="400"/>
              </a:spcAft>
            </a:pPr>
            <a:r>
              <a:rPr lang="en-GB" sz="1600" dirty="0">
                <a:solidFill>
                  <a:srgbClr val="95C11E"/>
                </a:solidFill>
              </a:rPr>
              <a:t>Actions: </a:t>
            </a:r>
          </a:p>
          <a:p>
            <a:pPr lvl="1">
              <a:spcBef>
                <a:spcPts val="0"/>
              </a:spcBef>
              <a:spcAft>
                <a:spcPts val="400"/>
              </a:spcAft>
            </a:pPr>
            <a:r>
              <a:rPr lang="en-GB" sz="1600" dirty="0"/>
              <a:t>Work with interested organisations to develop and agree objectives, scope and timelines. </a:t>
            </a:r>
          </a:p>
          <a:p>
            <a:pPr lvl="1">
              <a:spcBef>
                <a:spcPts val="0"/>
              </a:spcBef>
              <a:spcAft>
                <a:spcPts val="400"/>
              </a:spcAft>
            </a:pPr>
            <a:r>
              <a:rPr lang="en-GB" sz="1600" dirty="0"/>
              <a:t>Advertise to and select the best candidates.</a:t>
            </a:r>
          </a:p>
          <a:p>
            <a:pPr lvl="1">
              <a:spcBef>
                <a:spcPts val="0"/>
              </a:spcBef>
              <a:spcAft>
                <a:spcPts val="400"/>
              </a:spcAft>
            </a:pPr>
            <a:r>
              <a:rPr lang="en-GB" sz="1600" dirty="0"/>
              <a:t>Launch a two-year programme where individuals are supported throughout with a mentor.</a:t>
            </a:r>
          </a:p>
          <a:p>
            <a:pPr lvl="1">
              <a:spcBef>
                <a:spcPts val="0"/>
              </a:spcBef>
              <a:spcAft>
                <a:spcPts val="400"/>
              </a:spcAft>
            </a:pPr>
            <a:r>
              <a:rPr lang="en-GB" sz="1600" dirty="0"/>
              <a:t>Establish a dedicated programme board to ensure monitoring of progression, mobility and promotions.</a:t>
            </a:r>
          </a:p>
          <a:p>
            <a:pPr>
              <a:spcBef>
                <a:spcPts val="0"/>
              </a:spcBef>
              <a:spcAft>
                <a:spcPts val="400"/>
              </a:spcAft>
            </a:pPr>
            <a:r>
              <a:rPr lang="en-GB" sz="1600" dirty="0">
                <a:solidFill>
                  <a:srgbClr val="95C11E"/>
                </a:solidFill>
              </a:rPr>
              <a:t>Benefits: </a:t>
            </a:r>
          </a:p>
          <a:p>
            <a:pPr marL="720000" lvl="0" fontAlgn="auto">
              <a:lnSpc>
                <a:spcPct val="100000"/>
              </a:lnSpc>
              <a:spcBef>
                <a:spcPts val="0"/>
              </a:spcBef>
            </a:pPr>
            <a:r>
              <a:rPr lang="en-GB" sz="1600" dirty="0"/>
              <a:t>Rapid acceleration though enhanced industry exposure as well as job specific learnings in a stretch role.</a:t>
            </a:r>
          </a:p>
          <a:p>
            <a:pPr marL="720000" lvl="0" fontAlgn="auto">
              <a:lnSpc>
                <a:spcPct val="100000"/>
              </a:lnSpc>
              <a:spcBef>
                <a:spcPts val="0"/>
              </a:spcBef>
            </a:pPr>
            <a:r>
              <a:rPr lang="en-GB" sz="1600" dirty="0"/>
              <a:t>Elevate professional growth through coaching, mentoring, and tailored EDI training.</a:t>
            </a:r>
          </a:p>
          <a:p>
            <a:pPr marL="720000" lvl="0" fontAlgn="auto">
              <a:lnSpc>
                <a:spcPct val="100000"/>
              </a:lnSpc>
              <a:spcBef>
                <a:spcPts val="0"/>
              </a:spcBef>
            </a:pPr>
            <a:r>
              <a:rPr lang="en-GB" sz="1600" dirty="0"/>
              <a:t>Set clear expectations and provide guidance on EDI principles in recruitment and initial processes.</a:t>
            </a:r>
          </a:p>
          <a:p>
            <a:pPr marL="720000">
              <a:lnSpc>
                <a:spcPct val="100000"/>
              </a:lnSpc>
              <a:spcBef>
                <a:spcPts val="0"/>
              </a:spcBef>
            </a:pPr>
            <a:r>
              <a:rPr lang="en-GB" sz="1600" dirty="0"/>
              <a:t>Foster collaboration with partner organisations such as YGN, WiN, and </a:t>
            </a:r>
            <a:r>
              <a:rPr lang="en-GB" sz="1600" dirty="0" err="1"/>
              <a:t>REiN</a:t>
            </a:r>
            <a:r>
              <a:rPr lang="en-GB" sz="1600" dirty="0"/>
              <a:t>, amplifying efforts in diversity and inclusion initiatives.</a:t>
            </a:r>
          </a:p>
        </p:txBody>
      </p:sp>
      <p:pic>
        <p:nvPicPr>
          <p:cNvPr id="2" name="Picture 1">
            <a:extLst>
              <a:ext uri="{FF2B5EF4-FFF2-40B4-BE49-F238E27FC236}">
                <a16:creationId xmlns:a16="http://schemas.microsoft.com/office/drawing/2014/main" id="{59E83F48-1183-EF71-AFD5-0BF837C76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308" y="5688127"/>
            <a:ext cx="2131456" cy="608987"/>
          </a:xfrm>
          <a:prstGeom prst="rect">
            <a:avLst/>
          </a:prstGeom>
        </p:spPr>
      </p:pic>
      <p:sp>
        <p:nvSpPr>
          <p:cNvPr id="4" name="TextBox 3">
            <a:extLst>
              <a:ext uri="{FF2B5EF4-FFF2-40B4-BE49-F238E27FC236}">
                <a16:creationId xmlns:a16="http://schemas.microsoft.com/office/drawing/2014/main" id="{48A5CA9D-D70F-7AB2-E0AE-6E15C529CDB4}"/>
              </a:ext>
            </a:extLst>
          </p:cNvPr>
          <p:cNvSpPr txBox="1"/>
          <p:nvPr/>
        </p:nvSpPr>
        <p:spPr>
          <a:xfrm>
            <a:off x="1712096" y="618753"/>
            <a:ext cx="6206353" cy="615553"/>
          </a:xfrm>
          <a:prstGeom prst="rect">
            <a:avLst/>
          </a:prstGeom>
          <a:noFill/>
        </p:spPr>
        <p:txBody>
          <a:bodyPr wrap="square" rtlCol="0">
            <a:spAutoFit/>
          </a:bodyPr>
          <a:lstStyle/>
          <a:p>
            <a:r>
              <a:rPr lang="en-GB" sz="3400" dirty="0">
                <a:solidFill>
                  <a:srgbClr val="95C11E"/>
                </a:solidFill>
                <a:latin typeface="Saira Condensed Medium" pitchFamily="2" charset="77"/>
                <a:ea typeface="+mn-ea"/>
                <a:cs typeface="+mn-cs"/>
              </a:rPr>
              <a:t>Launch Future Leaders Scheme</a:t>
            </a:r>
            <a:endParaRPr lang="en-US" sz="3400" dirty="0">
              <a:solidFill>
                <a:srgbClr val="95C11E"/>
              </a:solidFill>
            </a:endParaRPr>
          </a:p>
        </p:txBody>
      </p:sp>
      <p:pic>
        <p:nvPicPr>
          <p:cNvPr id="9" name="Picture 8">
            <a:extLst>
              <a:ext uri="{FF2B5EF4-FFF2-40B4-BE49-F238E27FC236}">
                <a16:creationId xmlns:a16="http://schemas.microsoft.com/office/drawing/2014/main" id="{3C5925DD-E0FD-64E5-FE17-FA35F2B78AF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875" y="447570"/>
            <a:ext cx="957915" cy="957915"/>
          </a:xfrm>
          <a:prstGeom prst="rect">
            <a:avLst/>
          </a:prstGeom>
        </p:spPr>
      </p:pic>
    </p:spTree>
    <p:extLst>
      <p:ext uri="{BB962C8B-B14F-4D97-AF65-F5344CB8AC3E}">
        <p14:creationId xmlns:p14="http://schemas.microsoft.com/office/powerpoint/2010/main" val="3205673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4" y="1838249"/>
            <a:ext cx="103090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lnSpc>
                <a:spcPct val="80000"/>
              </a:lnSpc>
              <a:spcAft>
                <a:spcPts val="400"/>
              </a:spcAft>
            </a:pPr>
            <a:r>
              <a:rPr lang="en-GB" sz="1600" dirty="0">
                <a:solidFill>
                  <a:srgbClr val="95C11E"/>
                </a:solidFill>
              </a:rPr>
              <a:t>Opportunity: </a:t>
            </a:r>
          </a:p>
          <a:p>
            <a:pPr lvl="1" fontAlgn="t">
              <a:spcBef>
                <a:spcPts val="0"/>
              </a:spcBef>
              <a:spcAft>
                <a:spcPts val="400"/>
              </a:spcAft>
            </a:pPr>
            <a:r>
              <a:rPr lang="en-GB" sz="1600" dirty="0"/>
              <a:t>The nuclear workforce does not represent the diversity of the UK and with increases in recruitment there is an opportunity to widen the diversity of the talent pool. Additionally, with increased training for the workforce, there will be greater opportunities for further embedding of EDI across the nuclear sector, raising awareness, learning from best practice and initiatives that move the dial.</a:t>
            </a:r>
          </a:p>
          <a:p>
            <a:pPr fontAlgn="t">
              <a:lnSpc>
                <a:spcPct val="80000"/>
              </a:lnSpc>
              <a:spcBef>
                <a:spcPts val="0"/>
              </a:spcBef>
              <a:spcAft>
                <a:spcPts val="400"/>
              </a:spcAft>
            </a:pPr>
            <a:r>
              <a:rPr lang="en-GB" sz="1600" dirty="0">
                <a:solidFill>
                  <a:srgbClr val="95C11E"/>
                </a:solidFill>
              </a:rPr>
              <a:t>Actions: </a:t>
            </a:r>
          </a:p>
          <a:p>
            <a:pPr lvl="1" fontAlgn="t">
              <a:lnSpc>
                <a:spcPct val="80000"/>
              </a:lnSpc>
              <a:spcBef>
                <a:spcPts val="0"/>
              </a:spcBef>
              <a:spcAft>
                <a:spcPts val="400"/>
              </a:spcAft>
            </a:pPr>
            <a:r>
              <a:rPr lang="en-GB" sz="1600" dirty="0"/>
              <a:t>Secure agreement from leading nuclear organisations regarding an EDI Pledge.</a:t>
            </a:r>
          </a:p>
          <a:p>
            <a:pPr lvl="1" fontAlgn="t">
              <a:lnSpc>
                <a:spcPct val="80000"/>
              </a:lnSpc>
              <a:spcBef>
                <a:spcPts val="0"/>
              </a:spcBef>
              <a:spcAft>
                <a:spcPts val="400"/>
              </a:spcAft>
            </a:pPr>
            <a:r>
              <a:rPr lang="en-GB" sz="1600" dirty="0"/>
              <a:t>Establish the EDI Working Group (comprised of organisations such as; Young Generation Network, Defence Women’s Network, Women in Nuclear, Race Equality in Nuclear, ED&amp;I alliance, and Inclusion and Diversity in Nuclear (ID Nuclear).</a:t>
            </a:r>
          </a:p>
          <a:p>
            <a:pPr lvl="1" fontAlgn="t">
              <a:lnSpc>
                <a:spcPct val="80000"/>
              </a:lnSpc>
              <a:spcBef>
                <a:spcPts val="0"/>
              </a:spcBef>
              <a:spcAft>
                <a:spcPts val="400"/>
              </a:spcAft>
            </a:pPr>
            <a:r>
              <a:rPr lang="en-GB" sz="1600" dirty="0"/>
              <a:t>Begin work on EDI Sprints, which will focus on priority change areas across the sector, led by the EDI Working Group, including data collection and analysis, attraction and recruitment, sharing best practice</a:t>
            </a:r>
          </a:p>
          <a:p>
            <a:pPr fontAlgn="t">
              <a:lnSpc>
                <a:spcPct val="80000"/>
              </a:lnSpc>
              <a:spcAft>
                <a:spcPts val="400"/>
              </a:spcAft>
            </a:pPr>
            <a:r>
              <a:rPr lang="en-GB" sz="1600" dirty="0">
                <a:solidFill>
                  <a:srgbClr val="95C11E"/>
                </a:solidFill>
              </a:rPr>
              <a:t>Benefits </a:t>
            </a:r>
          </a:p>
          <a:p>
            <a:pPr marL="720000" lvl="0" fontAlgn="auto">
              <a:spcBef>
                <a:spcPts val="0"/>
              </a:spcBef>
            </a:pPr>
            <a:r>
              <a:rPr lang="en-GB" sz="1600" dirty="0"/>
              <a:t>Removal of barriers for specific groups to employment and training.</a:t>
            </a:r>
          </a:p>
          <a:p>
            <a:pPr marL="0" indent="0" fontAlgn="t">
              <a:lnSpc>
                <a:spcPct val="80000"/>
              </a:lnSpc>
              <a:spcAft>
                <a:spcPts val="400"/>
              </a:spcAft>
              <a:buNone/>
            </a:pPr>
            <a:endParaRPr lang="en-GB" sz="1600" dirty="0"/>
          </a:p>
        </p:txBody>
      </p:sp>
      <p:pic>
        <p:nvPicPr>
          <p:cNvPr id="2" name="Picture 1">
            <a:extLst>
              <a:ext uri="{FF2B5EF4-FFF2-40B4-BE49-F238E27FC236}">
                <a16:creationId xmlns:a16="http://schemas.microsoft.com/office/drawing/2014/main" id="{59E83F48-1183-EF71-AFD5-0BF837C76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308" y="5688127"/>
            <a:ext cx="2131456" cy="608987"/>
          </a:xfrm>
          <a:prstGeom prst="rect">
            <a:avLst/>
          </a:prstGeom>
        </p:spPr>
      </p:pic>
      <p:sp>
        <p:nvSpPr>
          <p:cNvPr id="4" name="TextBox 3">
            <a:extLst>
              <a:ext uri="{FF2B5EF4-FFF2-40B4-BE49-F238E27FC236}">
                <a16:creationId xmlns:a16="http://schemas.microsoft.com/office/drawing/2014/main" id="{49F6D005-9736-30A4-4613-D5B55305FB08}"/>
              </a:ext>
            </a:extLst>
          </p:cNvPr>
          <p:cNvSpPr txBox="1"/>
          <p:nvPr/>
        </p:nvSpPr>
        <p:spPr>
          <a:xfrm>
            <a:off x="1712097" y="618753"/>
            <a:ext cx="5739424" cy="615553"/>
          </a:xfrm>
          <a:prstGeom prst="rect">
            <a:avLst/>
          </a:prstGeom>
          <a:noFill/>
        </p:spPr>
        <p:txBody>
          <a:bodyPr wrap="square" rtlCol="0">
            <a:spAutoFit/>
          </a:bodyPr>
          <a:lstStyle/>
          <a:p>
            <a:r>
              <a:rPr lang="en-GB" sz="3400" dirty="0">
                <a:solidFill>
                  <a:srgbClr val="95C11E"/>
                </a:solidFill>
                <a:latin typeface="Saira Condensed Medium" pitchFamily="2" charset="77"/>
                <a:ea typeface="+mn-ea"/>
                <a:cs typeface="+mn-cs"/>
              </a:rPr>
              <a:t>Equality, Diversity and Inclusion</a:t>
            </a:r>
            <a:endParaRPr lang="en-US" sz="3400" dirty="0">
              <a:solidFill>
                <a:srgbClr val="95C11E"/>
              </a:solidFill>
            </a:endParaRPr>
          </a:p>
        </p:txBody>
      </p:sp>
      <p:pic>
        <p:nvPicPr>
          <p:cNvPr id="9" name="Picture 8">
            <a:extLst>
              <a:ext uri="{FF2B5EF4-FFF2-40B4-BE49-F238E27FC236}">
                <a16:creationId xmlns:a16="http://schemas.microsoft.com/office/drawing/2014/main" id="{B0C3E6BC-7100-D512-B033-F6F765DCDB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874" y="447570"/>
            <a:ext cx="957915" cy="957915"/>
          </a:xfrm>
          <a:prstGeom prst="rect">
            <a:avLst/>
          </a:prstGeom>
        </p:spPr>
      </p:pic>
    </p:spTree>
    <p:extLst>
      <p:ext uri="{BB962C8B-B14F-4D97-AF65-F5344CB8AC3E}">
        <p14:creationId xmlns:p14="http://schemas.microsoft.com/office/powerpoint/2010/main" val="27215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79EDC4-8696-6E55-0BAA-AAB09D36A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57358"/>
            <a:ext cx="12192000" cy="1267967"/>
          </a:xfrm>
          <a:prstGeom prst="rect">
            <a:avLst/>
          </a:prstGeom>
        </p:spPr>
      </p:pic>
      <p:sp>
        <p:nvSpPr>
          <p:cNvPr id="4" name="Content Placeholder 3"/>
          <p:cNvSpPr>
            <a:spLocks noGrp="1"/>
          </p:cNvSpPr>
          <p:nvPr>
            <p:ph idx="4294967295"/>
          </p:nvPr>
        </p:nvSpPr>
        <p:spPr>
          <a:xfrm>
            <a:off x="708877" y="2162710"/>
            <a:ext cx="7982117" cy="3039808"/>
          </a:xfrm>
        </p:spPr>
        <p:txBody>
          <a:bodyPr>
            <a:normAutofit/>
          </a:bodyPr>
          <a:lstStyle/>
          <a:p>
            <a:r>
              <a:rPr lang="en-GB" sz="1800" dirty="0">
                <a:solidFill>
                  <a:schemeClr val="bg2">
                    <a:lumMod val="25000"/>
                  </a:schemeClr>
                </a:solidFill>
                <a:latin typeface="+mn-lt"/>
              </a:rPr>
              <a:t>The nuclear sector </a:t>
            </a:r>
            <a:r>
              <a:rPr lang="en-GB" sz="1800" dirty="0"/>
              <a:t>in both public and private sector, civil and defence,</a:t>
            </a:r>
            <a:r>
              <a:rPr lang="en-GB" sz="1800" dirty="0">
                <a:solidFill>
                  <a:schemeClr val="bg2">
                    <a:lumMod val="25000"/>
                  </a:schemeClr>
                </a:solidFill>
                <a:latin typeface="+mn-lt"/>
              </a:rPr>
              <a:t> covers a </a:t>
            </a:r>
            <a:r>
              <a:rPr lang="en-GB" sz="1800" dirty="0">
                <a:solidFill>
                  <a:srgbClr val="50C3C2"/>
                </a:solidFill>
                <a:latin typeface="+mn-lt"/>
              </a:rPr>
              <a:t>core workforce of </a:t>
            </a:r>
            <a:r>
              <a:rPr lang="en-GB" sz="1800" dirty="0">
                <a:solidFill>
                  <a:srgbClr val="50C3C2"/>
                </a:solidFill>
              </a:rPr>
              <a:t>around </a:t>
            </a:r>
            <a:r>
              <a:rPr lang="en-GB" sz="1800" dirty="0">
                <a:solidFill>
                  <a:srgbClr val="50C3C2"/>
                </a:solidFill>
                <a:latin typeface="+mn-lt"/>
              </a:rPr>
              <a:t>83,000.</a:t>
            </a:r>
          </a:p>
          <a:p>
            <a:r>
              <a:rPr lang="en-GB" sz="1800" dirty="0">
                <a:solidFill>
                  <a:srgbClr val="000000"/>
                </a:solidFill>
              </a:rPr>
              <a:t>In order to meet demand from the growing nuclear programme and to replace people who leave the sector, </a:t>
            </a:r>
            <a:r>
              <a:rPr lang="en-GB" sz="1800" dirty="0">
                <a:solidFill>
                  <a:srgbClr val="50C3C2"/>
                </a:solidFill>
              </a:rPr>
              <a:t>we need to fill 40,000 new </a:t>
            </a:r>
            <a:r>
              <a:rPr lang="en-GB" sz="1800" dirty="0">
                <a:solidFill>
                  <a:srgbClr val="000000"/>
                </a:solidFill>
              </a:rPr>
              <a:t>jobs by 2030</a:t>
            </a:r>
            <a:r>
              <a:rPr lang="en-GB" sz="1800" dirty="0">
                <a:solidFill>
                  <a:schemeClr val="bg2">
                    <a:lumMod val="25000"/>
                  </a:schemeClr>
                </a:solidFill>
                <a:latin typeface="+mn-lt"/>
              </a:rPr>
              <a:t>. </a:t>
            </a:r>
          </a:p>
          <a:p>
            <a:r>
              <a:rPr lang="en-GB" sz="1800" dirty="0">
                <a:solidFill>
                  <a:schemeClr val="bg2">
                    <a:lumMod val="25000"/>
                  </a:schemeClr>
                </a:solidFill>
              </a:rPr>
              <a:t>This is a step-change which means </a:t>
            </a:r>
            <a:r>
              <a:rPr lang="en-GB" sz="1800" dirty="0">
                <a:solidFill>
                  <a:srgbClr val="50C3C2"/>
                </a:solidFill>
              </a:rPr>
              <a:t>we must more than double the current recruitment rate</a:t>
            </a:r>
            <a:r>
              <a:rPr lang="en-GB" sz="1800" dirty="0">
                <a:solidFill>
                  <a:schemeClr val="bg2">
                    <a:lumMod val="25000"/>
                  </a:schemeClr>
                </a:solidFill>
              </a:rPr>
              <a:t> for our sector. </a:t>
            </a:r>
            <a:endParaRPr lang="en-GB" sz="1800" dirty="0">
              <a:solidFill>
                <a:schemeClr val="bg2">
                  <a:lumMod val="25000"/>
                </a:schemeClr>
              </a:solidFill>
              <a:latin typeface="+mn-lt"/>
            </a:endParaRPr>
          </a:p>
          <a:p>
            <a:r>
              <a:rPr lang="en-GB" sz="1800" dirty="0">
                <a:solidFill>
                  <a:schemeClr val="bg2">
                    <a:lumMod val="25000"/>
                  </a:schemeClr>
                </a:solidFill>
                <a:latin typeface="+mn-lt"/>
              </a:rPr>
              <a:t>The National Nuclear Strategic Plan fo</a:t>
            </a:r>
            <a:r>
              <a:rPr lang="en-GB" sz="1800" dirty="0">
                <a:solidFill>
                  <a:schemeClr val="bg2">
                    <a:lumMod val="25000"/>
                  </a:schemeClr>
                </a:solidFill>
              </a:rPr>
              <a:t>r Skills (Skills Plan) set outs the specific interventions to deliver this. </a:t>
            </a:r>
            <a:endParaRPr lang="en-GB" sz="1800" dirty="0">
              <a:solidFill>
                <a:schemeClr val="bg2">
                  <a:lumMod val="25000"/>
                </a:schemeClr>
              </a:solidFill>
              <a:latin typeface="+mn-lt"/>
            </a:endParaRPr>
          </a:p>
        </p:txBody>
      </p:sp>
      <p:sp>
        <p:nvSpPr>
          <p:cNvPr id="6" name="TextBox 5">
            <a:extLst>
              <a:ext uri="{FF2B5EF4-FFF2-40B4-BE49-F238E27FC236}">
                <a16:creationId xmlns:a16="http://schemas.microsoft.com/office/drawing/2014/main" id="{F6074EEA-0EBC-1823-0BFC-FAF5D2411D84}"/>
              </a:ext>
            </a:extLst>
          </p:cNvPr>
          <p:cNvSpPr txBox="1"/>
          <p:nvPr/>
        </p:nvSpPr>
        <p:spPr>
          <a:xfrm>
            <a:off x="708877" y="880062"/>
            <a:ext cx="9971315" cy="615553"/>
          </a:xfrm>
          <a:prstGeom prst="rect">
            <a:avLst/>
          </a:prstGeom>
          <a:noFill/>
        </p:spPr>
        <p:txBody>
          <a:bodyPr wrap="square" rtlCol="0">
            <a:spAutoFit/>
          </a:bodyPr>
          <a:lstStyle/>
          <a:p>
            <a:r>
              <a:rPr lang="en-GB" sz="3400" dirty="0">
                <a:solidFill>
                  <a:srgbClr val="50C3C2"/>
                </a:solidFill>
                <a:latin typeface="Saira Condensed Medium" pitchFamily="2" charset="77"/>
              </a:rPr>
              <a:t>Nuclear Sector Demand: The Challenge and Opportunity </a:t>
            </a:r>
            <a:endParaRPr lang="en-US" sz="3400" dirty="0"/>
          </a:p>
        </p:txBody>
      </p:sp>
    </p:spTree>
    <p:extLst>
      <p:ext uri="{BB962C8B-B14F-4D97-AF65-F5344CB8AC3E}">
        <p14:creationId xmlns:p14="http://schemas.microsoft.com/office/powerpoint/2010/main" val="744420036"/>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C9DBAD-12E4-5BFF-AB53-485CDB66637E}"/>
              </a:ext>
            </a:extLst>
          </p:cNvPr>
          <p:cNvSpPr/>
          <p:nvPr/>
        </p:nvSpPr>
        <p:spPr>
          <a:xfrm>
            <a:off x="1" y="0"/>
            <a:ext cx="12192000" cy="6637866"/>
          </a:xfrm>
          <a:prstGeom prst="rect">
            <a:avLst/>
          </a:prstGeom>
          <a:solidFill>
            <a:srgbClr val="3126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0C3C2"/>
              </a:solidFill>
            </a:endParaRPr>
          </a:p>
        </p:txBody>
      </p:sp>
      <p:sp>
        <p:nvSpPr>
          <p:cNvPr id="5" name="Content Placeholder 3">
            <a:extLst>
              <a:ext uri="{FF2B5EF4-FFF2-40B4-BE49-F238E27FC236}">
                <a16:creationId xmlns:a16="http://schemas.microsoft.com/office/drawing/2014/main" id="{8D9C5F95-30CE-B4E1-47D3-826D6B643905}"/>
              </a:ext>
            </a:extLst>
          </p:cNvPr>
          <p:cNvSpPr txBox="1">
            <a:spLocks/>
          </p:cNvSpPr>
          <p:nvPr/>
        </p:nvSpPr>
        <p:spPr>
          <a:xfrm>
            <a:off x="708876" y="2666049"/>
            <a:ext cx="8136674" cy="21599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spcAft>
                <a:spcPts val="800"/>
              </a:spcAft>
              <a:defRPr/>
            </a:pPr>
            <a:r>
              <a:rPr lang="en-GB" sz="1800" dirty="0">
                <a:solidFill>
                  <a:schemeClr val="bg1"/>
                </a:solidFill>
              </a:rPr>
              <a:t>The Nuclear Skills Delivery Group (NSDG) is the group of organisations responsible for delivering projects in the Skills Plan and supporting regional collaboration.</a:t>
            </a:r>
          </a:p>
          <a:p>
            <a:pPr lvl="0">
              <a:spcAft>
                <a:spcPts val="800"/>
              </a:spcAft>
              <a:defRPr/>
            </a:pPr>
            <a:r>
              <a:rPr lang="en-GB" sz="1800" dirty="0">
                <a:solidFill>
                  <a:schemeClr val="bg1"/>
                </a:solidFill>
              </a:rPr>
              <a:t>It’s work is overseen by the Nuclear Skills Delivery Board  (NSDB), which brings together a range of stakeholders from across the sector, who lead the implementation of the Plan while maintaining a strategic role for the sector on skills.</a:t>
            </a:r>
          </a:p>
          <a:p>
            <a:endParaRPr lang="en-GB" sz="1800" dirty="0">
              <a:solidFill>
                <a:schemeClr val="bg1"/>
              </a:solidFill>
            </a:endParaRPr>
          </a:p>
        </p:txBody>
      </p:sp>
      <p:sp>
        <p:nvSpPr>
          <p:cNvPr id="7" name="TextBox 6">
            <a:extLst>
              <a:ext uri="{FF2B5EF4-FFF2-40B4-BE49-F238E27FC236}">
                <a16:creationId xmlns:a16="http://schemas.microsoft.com/office/drawing/2014/main" id="{F2A5FCE6-9DB7-93E0-6D33-781CD790C2AA}"/>
              </a:ext>
            </a:extLst>
          </p:cNvPr>
          <p:cNvSpPr txBox="1"/>
          <p:nvPr/>
        </p:nvSpPr>
        <p:spPr>
          <a:xfrm>
            <a:off x="804127" y="1830361"/>
            <a:ext cx="8605811" cy="615553"/>
          </a:xfrm>
          <a:prstGeom prst="rect">
            <a:avLst/>
          </a:prstGeom>
          <a:noFill/>
        </p:spPr>
        <p:txBody>
          <a:bodyPr wrap="square" rtlCol="0">
            <a:spAutoFit/>
          </a:bodyPr>
          <a:lstStyle/>
          <a:p>
            <a:r>
              <a:rPr lang="en-GB" sz="3400" dirty="0">
                <a:solidFill>
                  <a:srgbClr val="50C3C2"/>
                </a:solidFill>
                <a:latin typeface="Saira Condensed Medium" pitchFamily="2" charset="77"/>
              </a:rPr>
              <a:t>Nuclear Skills Delivery Group</a:t>
            </a:r>
            <a:endParaRPr lang="en-US" sz="3400" dirty="0">
              <a:solidFill>
                <a:srgbClr val="50C3C2"/>
              </a:solidFill>
            </a:endParaRPr>
          </a:p>
        </p:txBody>
      </p:sp>
      <p:pic>
        <p:nvPicPr>
          <p:cNvPr id="9" name="Picture 8">
            <a:extLst>
              <a:ext uri="{FF2B5EF4-FFF2-40B4-BE49-F238E27FC236}">
                <a16:creationId xmlns:a16="http://schemas.microsoft.com/office/drawing/2014/main" id="{A4F991BA-AC8F-41FF-84AB-43E0D59F30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44912" y="414528"/>
            <a:ext cx="1524000" cy="538480"/>
          </a:xfrm>
          <a:prstGeom prst="rect">
            <a:avLst/>
          </a:prstGeom>
        </p:spPr>
      </p:pic>
      <p:pic>
        <p:nvPicPr>
          <p:cNvPr id="13" name="Picture 12">
            <a:extLst>
              <a:ext uri="{FF2B5EF4-FFF2-40B4-BE49-F238E27FC236}">
                <a16:creationId xmlns:a16="http://schemas.microsoft.com/office/drawing/2014/main" id="{7D4DC262-B512-3458-D513-2541D964C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57358"/>
            <a:ext cx="12192000" cy="1267967"/>
          </a:xfrm>
          <a:prstGeom prst="rect">
            <a:avLst/>
          </a:prstGeom>
        </p:spPr>
      </p:pic>
      <p:sp>
        <p:nvSpPr>
          <p:cNvPr id="12" name="Rectangle 9">
            <a:extLst>
              <a:ext uri="{FF2B5EF4-FFF2-40B4-BE49-F238E27FC236}">
                <a16:creationId xmlns:a16="http://schemas.microsoft.com/office/drawing/2014/main" id="{DF3DFC59-63A5-CE28-329D-0A7F15AEC744}"/>
              </a:ext>
            </a:extLst>
          </p:cNvPr>
          <p:cNvSpPr/>
          <p:nvPr/>
        </p:nvSpPr>
        <p:spPr>
          <a:xfrm rot="10800000">
            <a:off x="-1" y="6620256"/>
            <a:ext cx="12192000" cy="237744"/>
          </a:xfrm>
          <a:prstGeom prst="rect">
            <a:avLst/>
          </a:prstGeom>
          <a:blipFill>
            <a:blip r:embed="rId5">
              <a:alphaModFix/>
            </a:blip>
            <a:stretch>
              <a:fillRect/>
            </a:stretch>
          </a:blipFill>
          <a:ln w="12701" cap="flat">
            <a:no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716311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9F6E3-31DC-FACA-25EC-291619965404}"/>
              </a:ext>
            </a:extLst>
          </p:cNvPr>
          <p:cNvSpPr/>
          <p:nvPr/>
        </p:nvSpPr>
        <p:spPr>
          <a:xfrm>
            <a:off x="1" y="0"/>
            <a:ext cx="12192000" cy="6637866"/>
          </a:xfrm>
          <a:prstGeom prst="rect">
            <a:avLst/>
          </a:prstGeom>
          <a:solidFill>
            <a:srgbClr val="3126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0C3C2"/>
              </a:solidFill>
            </a:endParaRPr>
          </a:p>
        </p:txBody>
      </p:sp>
      <p:pic>
        <p:nvPicPr>
          <p:cNvPr id="5" name="Picture 4">
            <a:extLst>
              <a:ext uri="{FF2B5EF4-FFF2-40B4-BE49-F238E27FC236}">
                <a16:creationId xmlns:a16="http://schemas.microsoft.com/office/drawing/2014/main" id="{25D9E3CA-CB07-3BA8-4DCA-D6B4AA9827E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44912" y="414528"/>
            <a:ext cx="1524000" cy="538480"/>
          </a:xfrm>
          <a:prstGeom prst="rect">
            <a:avLst/>
          </a:prstGeom>
        </p:spPr>
      </p:pic>
      <p:sp>
        <p:nvSpPr>
          <p:cNvPr id="7" name="Content Placeholder 3">
            <a:extLst>
              <a:ext uri="{FF2B5EF4-FFF2-40B4-BE49-F238E27FC236}">
                <a16:creationId xmlns:a16="http://schemas.microsoft.com/office/drawing/2014/main" id="{B32EDFA9-9E1E-3931-C797-9137CBBC6C46}"/>
              </a:ext>
            </a:extLst>
          </p:cNvPr>
          <p:cNvSpPr txBox="1">
            <a:spLocks/>
          </p:cNvSpPr>
          <p:nvPr/>
        </p:nvSpPr>
        <p:spPr>
          <a:xfrm>
            <a:off x="708876" y="2666049"/>
            <a:ext cx="8959231" cy="30398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spcAft>
                <a:spcPts val="800"/>
              </a:spcAft>
            </a:pPr>
            <a:endParaRPr lang="en-GB" sz="1800" dirty="0">
              <a:solidFill>
                <a:schemeClr val="bg1"/>
              </a:solidFill>
            </a:endParaRPr>
          </a:p>
        </p:txBody>
      </p:sp>
      <p:sp>
        <p:nvSpPr>
          <p:cNvPr id="9" name="Rectangle 9">
            <a:extLst>
              <a:ext uri="{FF2B5EF4-FFF2-40B4-BE49-F238E27FC236}">
                <a16:creationId xmlns:a16="http://schemas.microsoft.com/office/drawing/2014/main" id="{D6CF4012-CD79-6593-D504-7DAD96F505E6}"/>
              </a:ext>
            </a:extLst>
          </p:cNvPr>
          <p:cNvSpPr/>
          <p:nvPr/>
        </p:nvSpPr>
        <p:spPr>
          <a:xfrm rot="10800000">
            <a:off x="-1" y="6620256"/>
            <a:ext cx="12192000" cy="237744"/>
          </a:xfrm>
          <a:prstGeom prst="rect">
            <a:avLst/>
          </a:prstGeom>
          <a:blipFill>
            <a:blip r:embed="rId3">
              <a:alphaModFix/>
            </a:blip>
            <a:stretch>
              <a:fillRect/>
            </a:stretch>
          </a:blipFill>
          <a:ln w="12701" cap="flat">
            <a:no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208212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DFF6D31-EED2-4C9A-3506-6C98D582A98A}"/>
              </a:ext>
            </a:extLst>
          </p:cNvPr>
          <p:cNvSpPr txBox="1">
            <a:spLocks/>
          </p:cNvSpPr>
          <p:nvPr/>
        </p:nvSpPr>
        <p:spPr>
          <a:xfrm>
            <a:off x="708876" y="1950734"/>
            <a:ext cx="9971315" cy="3544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Collaborate across the sector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National and regional </a:t>
            </a:r>
            <a:r>
              <a:rPr lang="en-GB" sz="1800" dirty="0">
                <a:solidFill>
                  <a:prstClr val="black"/>
                </a:solidFill>
                <a:latin typeface="Calibri" panose="020F0502020204030204" pitchFamily="34" charset="0"/>
                <a:cs typeface="Calibri" panose="020F0502020204030204" pitchFamily="34" charset="0"/>
              </a:rPr>
              <a:t>knowledge sharing  partnerships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and a National Communications Campaign to elevate the sector’s visibility.</a:t>
            </a:r>
          </a:p>
          <a:p>
            <a:pPr marL="0" lvl="0" indent="0">
              <a:lnSpc>
                <a:spcPct val="100000"/>
              </a:lnSpc>
              <a:spcBef>
                <a:spcPts val="0"/>
              </a:spcBef>
              <a:spcAft>
                <a:spcPts val="800"/>
              </a:spcAft>
              <a:buNone/>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Deepen the workforce pool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Attract and develop mid-career entrants, double the number of</a:t>
            </a:r>
            <a:r>
              <a:rPr lang="en-GB" sz="1800" dirty="0">
                <a:solidFill>
                  <a:prstClr val="black"/>
                </a:solidFill>
                <a:latin typeface="Calibri" panose="020F0502020204030204" pitchFamily="34" charset="0"/>
                <a:cs typeface="Calibri" panose="020F0502020204030204" pitchFamily="34" charset="0"/>
              </a:rPr>
              <a:t>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apprenticeships and graduate</a:t>
            </a:r>
            <a:r>
              <a:rPr kumimoji="0" lang="en-GB" sz="18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entrants</a:t>
            </a:r>
            <a:r>
              <a:rPr lang="en-GB" sz="1800" noProof="0" dirty="0">
                <a:solidFill>
                  <a:prstClr val="black"/>
                </a:solidFill>
                <a:latin typeface="Calibri" panose="020F0502020204030204" pitchFamily="34" charset="0"/>
                <a:cs typeface="Calibri" panose="020F0502020204030204" pitchFamily="34" charset="0"/>
              </a:rPr>
              <a:t>, increase social mobility through </a:t>
            </a:r>
            <a:r>
              <a:rPr lang="en-GB" sz="1800" dirty="0">
                <a:solidFill>
                  <a:prstClr val="black"/>
                </a:solidFill>
                <a:latin typeface="Calibri" panose="020F0502020204030204" pitchFamily="34" charset="0"/>
                <a:cs typeface="Calibri" panose="020F0502020204030204" pitchFamily="34" charset="0"/>
              </a:rPr>
              <a:t>nuclear bursary and sponsorship schemes. Increase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number of subject matter experts, and provide experienced instructor resources to Further Education.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Invest in the existing workforce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Celebrate the existing workforce</a:t>
            </a:r>
            <a:r>
              <a:rPr lang="en-GB" sz="1800" dirty="0">
                <a:solidFill>
                  <a:prstClr val="black"/>
                </a:solidFill>
                <a:latin typeface="Calibri" panose="020F0502020204030204" pitchFamily="34" charset="0"/>
                <a:cs typeface="Calibri" panose="020F0502020204030204" pitchFamily="34" charset="0"/>
              </a:rPr>
              <a:t>, increase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opportunities for career growth and retain talent for the long-term.</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Lead and steward for the long-term </a:t>
            </a:r>
            <a:r>
              <a:rPr kumimoji="0" lang="en-GB" sz="18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Ensure</a:t>
            </a:r>
            <a:r>
              <a:rPr lang="en-GB" sz="1800" b="1" dirty="0">
                <a:solidFill>
                  <a:prstClr val="black"/>
                </a:solidFill>
                <a:latin typeface="Calibri" panose="020F0502020204030204" pitchFamily="34" charset="0"/>
                <a:cs typeface="Calibri" panose="020F0502020204030204" pitchFamily="34" charset="0"/>
              </a:rPr>
              <a:t> </a:t>
            </a:r>
            <a:r>
              <a:rPr lang="en-GB" sz="1800" dirty="0">
                <a:solidFill>
                  <a:prstClr val="black"/>
                </a:solidFill>
                <a:latin typeface="Calibri" panose="020F0502020204030204" pitchFamily="34" charset="0"/>
                <a:cs typeface="Calibri" panose="020F0502020204030204" pitchFamily="34" charset="0"/>
              </a:rPr>
              <a:t>opportunities</a:t>
            </a:r>
            <a:r>
              <a:rPr lang="en-GB" sz="1800" b="1" dirty="0">
                <a:solidFill>
                  <a:prstClr val="black"/>
                </a:solidFill>
                <a:latin typeface="Calibri" panose="020F0502020204030204" pitchFamily="34" charset="0"/>
                <a:cs typeface="Calibri" panose="020F0502020204030204" pitchFamily="34" charset="0"/>
              </a:rPr>
              <a:t>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for future leaders to develop, grow and broaden experience. Increase Diversity and Inclusion in all nuclear sector organisations to champion opportunities on an enduring basis.</a:t>
            </a:r>
          </a:p>
        </p:txBody>
      </p:sp>
      <p:sp>
        <p:nvSpPr>
          <p:cNvPr id="5" name="TextBox 4">
            <a:extLst>
              <a:ext uri="{FF2B5EF4-FFF2-40B4-BE49-F238E27FC236}">
                <a16:creationId xmlns:a16="http://schemas.microsoft.com/office/drawing/2014/main" id="{56235887-174F-4929-677A-FED1EFEC003D}"/>
              </a:ext>
            </a:extLst>
          </p:cNvPr>
          <p:cNvSpPr txBox="1"/>
          <p:nvPr/>
        </p:nvSpPr>
        <p:spPr>
          <a:xfrm>
            <a:off x="708877" y="1158658"/>
            <a:ext cx="9971315" cy="615553"/>
          </a:xfrm>
          <a:prstGeom prst="rect">
            <a:avLst/>
          </a:prstGeom>
          <a:noFill/>
        </p:spPr>
        <p:txBody>
          <a:bodyPr wrap="square" rtlCol="0">
            <a:spAutoFit/>
          </a:bodyPr>
          <a:lstStyle/>
          <a:p>
            <a:r>
              <a:rPr lang="en-GB" sz="3400" dirty="0">
                <a:solidFill>
                  <a:srgbClr val="50C3C2"/>
                </a:solidFill>
                <a:latin typeface="Saira Condensed Medium" pitchFamily="2" charset="77"/>
                <a:ea typeface="+mn-ea"/>
                <a:cs typeface="+mn-cs"/>
              </a:rPr>
              <a:t>The Skills Plan – Key Themes </a:t>
            </a:r>
            <a:endParaRPr lang="en-US" sz="3400" dirty="0"/>
          </a:p>
        </p:txBody>
      </p:sp>
    </p:spTree>
    <p:extLst>
      <p:ext uri="{BB962C8B-B14F-4D97-AF65-F5344CB8AC3E}">
        <p14:creationId xmlns:p14="http://schemas.microsoft.com/office/powerpoint/2010/main" val="295347813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D81EA7-DF3D-2BB1-184A-5291BA638E49}"/>
              </a:ext>
            </a:extLst>
          </p:cNvPr>
          <p:cNvSpPr txBox="1"/>
          <p:nvPr/>
        </p:nvSpPr>
        <p:spPr>
          <a:xfrm>
            <a:off x="708877" y="545479"/>
            <a:ext cx="9971315" cy="615553"/>
          </a:xfrm>
          <a:prstGeom prst="rect">
            <a:avLst/>
          </a:prstGeom>
          <a:noFill/>
        </p:spPr>
        <p:txBody>
          <a:bodyPr wrap="square" rtlCol="0">
            <a:spAutoFit/>
          </a:bodyPr>
          <a:lstStyle/>
          <a:p>
            <a:r>
              <a:rPr lang="en-GB" sz="3400" dirty="0">
                <a:solidFill>
                  <a:srgbClr val="50C3C2"/>
                </a:solidFill>
                <a:latin typeface="Saira Condensed Medium" pitchFamily="2" charset="77"/>
                <a:ea typeface="+mn-ea"/>
                <a:cs typeface="+mn-cs"/>
              </a:rPr>
              <a:t>The Skills Road Map</a:t>
            </a:r>
            <a:endParaRPr lang="en-US" sz="3400" dirty="0"/>
          </a:p>
        </p:txBody>
      </p:sp>
      <p:pic>
        <p:nvPicPr>
          <p:cNvPr id="3" name="Picture 2">
            <a:extLst>
              <a:ext uri="{FF2B5EF4-FFF2-40B4-BE49-F238E27FC236}">
                <a16:creationId xmlns:a16="http://schemas.microsoft.com/office/drawing/2014/main" id="{4E180745-156E-F378-1841-CFE8833F7CEE}"/>
              </a:ext>
            </a:extLst>
          </p:cNvPr>
          <p:cNvPicPr>
            <a:picLocks noChangeAspect="1"/>
          </p:cNvPicPr>
          <p:nvPr/>
        </p:nvPicPr>
        <p:blipFill rotWithShape="1">
          <a:blip r:embed="rId2">
            <a:extLst>
              <a:ext uri="{28A0092B-C50C-407E-A947-70E740481C1C}">
                <a14:useLocalDpi xmlns:a14="http://schemas.microsoft.com/office/drawing/2010/main" val="0"/>
              </a:ext>
            </a:extLst>
          </a:blip>
          <a:srcRect t="25297"/>
          <a:stretch/>
        </p:blipFill>
        <p:spPr>
          <a:xfrm>
            <a:off x="140568" y="1195952"/>
            <a:ext cx="11222376" cy="5431779"/>
          </a:xfrm>
          <a:prstGeom prst="rect">
            <a:avLst/>
          </a:prstGeom>
        </p:spPr>
      </p:pic>
    </p:spTree>
    <p:extLst>
      <p:ext uri="{BB962C8B-B14F-4D97-AF65-F5344CB8AC3E}">
        <p14:creationId xmlns:p14="http://schemas.microsoft.com/office/powerpoint/2010/main" val="191489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72F0CC-F4D4-2AC9-7932-88197FBA7D4B}"/>
              </a:ext>
            </a:extLst>
          </p:cNvPr>
          <p:cNvSpPr txBox="1"/>
          <p:nvPr/>
        </p:nvSpPr>
        <p:spPr>
          <a:xfrm>
            <a:off x="1712097" y="618753"/>
            <a:ext cx="5739424" cy="615553"/>
          </a:xfrm>
          <a:prstGeom prst="rect">
            <a:avLst/>
          </a:prstGeom>
          <a:noFill/>
        </p:spPr>
        <p:txBody>
          <a:bodyPr wrap="square" rtlCol="0">
            <a:spAutoFit/>
          </a:bodyPr>
          <a:lstStyle/>
          <a:p>
            <a:r>
              <a:rPr lang="en-GB" sz="3400" dirty="0">
                <a:solidFill>
                  <a:srgbClr val="EA4E19"/>
                </a:solidFill>
                <a:latin typeface="Saira Condensed Medium" pitchFamily="2" charset="77"/>
                <a:ea typeface="+mn-ea"/>
                <a:cs typeface="+mn-cs"/>
              </a:rPr>
              <a:t>Regional Hubs</a:t>
            </a:r>
            <a:endParaRPr lang="en-US" sz="3400" dirty="0">
              <a:solidFill>
                <a:srgbClr val="EA4E19"/>
              </a:solidFill>
            </a:endParaRPr>
          </a:p>
        </p:txBody>
      </p:sp>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88565" y="1594586"/>
            <a:ext cx="10229390" cy="4568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t">
              <a:spcBef>
                <a:spcPts val="0"/>
              </a:spcBef>
              <a:spcAft>
                <a:spcPts val="800"/>
              </a:spcAft>
              <a:buNone/>
            </a:pPr>
            <a:r>
              <a:rPr lang="en-GB" sz="1800" dirty="0">
                <a:solidFill>
                  <a:srgbClr val="EA4E19"/>
                </a:solidFill>
              </a:rPr>
              <a:t>Opportunity: </a:t>
            </a:r>
          </a:p>
          <a:p>
            <a:pPr lvl="1" fontAlgn="t">
              <a:spcBef>
                <a:spcPts val="0"/>
              </a:spcBef>
              <a:spcAft>
                <a:spcPts val="800"/>
              </a:spcAft>
            </a:pPr>
            <a:r>
              <a:rPr lang="en-GB" sz="1800" dirty="0"/>
              <a:t>Opportunity for greater collaboration at a regional level, responding to skills shortage ‘hotspots’, where organisations are competing for critical skills. The opportunity exists to create a clearer ‘demand signal’ for specific skills that is aligned with the various programmes across civil and defence nuclear sectors.</a:t>
            </a:r>
          </a:p>
          <a:p>
            <a:pPr marL="457200" lvl="1" indent="0" fontAlgn="t">
              <a:spcBef>
                <a:spcPts val="0"/>
              </a:spcBef>
              <a:spcAft>
                <a:spcPts val="800"/>
              </a:spcAft>
              <a:buNone/>
            </a:pPr>
            <a:r>
              <a:rPr lang="en-GB" sz="1800" dirty="0">
                <a:solidFill>
                  <a:srgbClr val="EA4E19"/>
                </a:solidFill>
              </a:rPr>
              <a:t>Action:</a:t>
            </a:r>
          </a:p>
          <a:p>
            <a:pPr lvl="1" fontAlgn="t">
              <a:spcBef>
                <a:spcPts val="0"/>
              </a:spcBef>
              <a:spcAft>
                <a:spcPts val="800"/>
              </a:spcAft>
            </a:pPr>
            <a:r>
              <a:rPr lang="en-GB" sz="1800" dirty="0"/>
              <a:t>Establish and operate six regional hubs, beginning with two pilots (north-west and south-west) to tackle issues impacting those working in the regions, sharing workforce planning data to better understand the local labour market and address pinch-points collaboratively.</a:t>
            </a:r>
          </a:p>
          <a:p>
            <a:pPr marL="457200" lvl="1" indent="0" fontAlgn="t">
              <a:spcBef>
                <a:spcPts val="0"/>
              </a:spcBef>
              <a:spcAft>
                <a:spcPts val="800"/>
              </a:spcAft>
              <a:buNone/>
            </a:pPr>
            <a:r>
              <a:rPr lang="en-GB" sz="1800" dirty="0">
                <a:solidFill>
                  <a:srgbClr val="EA4E19"/>
                </a:solidFill>
              </a:rPr>
              <a:t>Benefits:</a:t>
            </a:r>
          </a:p>
          <a:p>
            <a:pPr marL="720000" lvl="1" fontAlgn="t">
              <a:lnSpc>
                <a:spcPct val="100000"/>
              </a:lnSpc>
              <a:spcBef>
                <a:spcPts val="0"/>
              </a:spcBef>
            </a:pPr>
            <a:r>
              <a:rPr lang="en-GB" sz="1800" dirty="0"/>
              <a:t>Redefining of “nuclear regions” across the UK, recognising the growth and expanding scope of the nuclear industry.</a:t>
            </a:r>
          </a:p>
          <a:p>
            <a:pPr marL="720000" lvl="1" fontAlgn="t">
              <a:lnSpc>
                <a:spcPct val="100000"/>
              </a:lnSpc>
              <a:spcBef>
                <a:spcPts val="0"/>
              </a:spcBef>
            </a:pPr>
            <a:r>
              <a:rPr lang="en-GB" sz="1800" dirty="0"/>
              <a:t>Successful and flexible delivery models,  sharing knowledge and best practice across nuclear regions. </a:t>
            </a:r>
          </a:p>
          <a:p>
            <a:pPr marL="720000" lvl="1" fontAlgn="t">
              <a:lnSpc>
                <a:spcPct val="100000"/>
              </a:lnSpc>
              <a:spcBef>
                <a:spcPts val="0"/>
              </a:spcBef>
            </a:pPr>
            <a:r>
              <a:rPr lang="en-GB" sz="1800" dirty="0"/>
              <a:t>A network of local teams working together to identify and address issues specific to each region.</a:t>
            </a:r>
          </a:p>
          <a:p>
            <a:pPr marL="720000" lvl="1" fontAlgn="t">
              <a:lnSpc>
                <a:spcPct val="100000"/>
              </a:lnSpc>
              <a:spcBef>
                <a:spcPts val="0"/>
              </a:spcBef>
            </a:pPr>
            <a:r>
              <a:rPr lang="en-GB" sz="1800" dirty="0"/>
              <a:t>Strategic prioritisation of capital programmes, regionally and nationally.</a:t>
            </a:r>
            <a:endParaRPr lang="en-GB" sz="1600" dirty="0"/>
          </a:p>
        </p:txBody>
      </p:sp>
      <p:pic>
        <p:nvPicPr>
          <p:cNvPr id="4" name="Picture 3">
            <a:extLst>
              <a:ext uri="{FF2B5EF4-FFF2-40B4-BE49-F238E27FC236}">
                <a16:creationId xmlns:a16="http://schemas.microsoft.com/office/drawing/2014/main" id="{5FDF58A1-3638-0B0E-B5AC-496BAAAEC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705" y="5677521"/>
            <a:ext cx="2222500" cy="635000"/>
          </a:xfrm>
          <a:prstGeom prst="rect">
            <a:avLst/>
          </a:prstGeom>
        </p:spPr>
      </p:pic>
      <p:pic>
        <p:nvPicPr>
          <p:cNvPr id="7" name="Picture 6">
            <a:extLst>
              <a:ext uri="{FF2B5EF4-FFF2-40B4-BE49-F238E27FC236}">
                <a16:creationId xmlns:a16="http://schemas.microsoft.com/office/drawing/2014/main" id="{D149B626-83EB-8788-DCD9-CF8598FF30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877" y="448670"/>
            <a:ext cx="955720" cy="955720"/>
          </a:xfrm>
          <a:prstGeom prst="rect">
            <a:avLst/>
          </a:prstGeom>
        </p:spPr>
      </p:pic>
    </p:spTree>
    <p:extLst>
      <p:ext uri="{BB962C8B-B14F-4D97-AF65-F5344CB8AC3E}">
        <p14:creationId xmlns:p14="http://schemas.microsoft.com/office/powerpoint/2010/main" val="43790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5B52FC-8090-F9EF-5DA0-E1A048469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705" y="5677521"/>
            <a:ext cx="2222500" cy="635000"/>
          </a:xfrm>
          <a:prstGeom prst="rect">
            <a:avLst/>
          </a:prstGeom>
        </p:spPr>
      </p:pic>
      <p:sp>
        <p:nvSpPr>
          <p:cNvPr id="5" name="TextBox 4">
            <a:extLst>
              <a:ext uri="{FF2B5EF4-FFF2-40B4-BE49-F238E27FC236}">
                <a16:creationId xmlns:a16="http://schemas.microsoft.com/office/drawing/2014/main" id="{32E529E0-9699-15C2-39A9-1ECB13229B40}"/>
              </a:ext>
            </a:extLst>
          </p:cNvPr>
          <p:cNvSpPr txBox="1"/>
          <p:nvPr/>
        </p:nvSpPr>
        <p:spPr>
          <a:xfrm>
            <a:off x="1712096" y="618753"/>
            <a:ext cx="7679553" cy="615553"/>
          </a:xfrm>
          <a:prstGeom prst="rect">
            <a:avLst/>
          </a:prstGeom>
          <a:noFill/>
        </p:spPr>
        <p:txBody>
          <a:bodyPr wrap="square" rtlCol="0">
            <a:spAutoFit/>
          </a:bodyPr>
          <a:lstStyle/>
          <a:p>
            <a:r>
              <a:rPr lang="en-GB" sz="3400" dirty="0">
                <a:solidFill>
                  <a:srgbClr val="EA4E19"/>
                </a:solidFill>
                <a:latin typeface="Saira Condensed Medium" pitchFamily="2" charset="77"/>
                <a:ea typeface="+mn-ea"/>
                <a:cs typeface="+mn-cs"/>
              </a:rPr>
              <a:t>National Communications Campaign</a:t>
            </a:r>
            <a:endParaRPr lang="en-US" sz="3400" dirty="0">
              <a:solidFill>
                <a:srgbClr val="EA4E19"/>
              </a:solidFill>
            </a:endParaRPr>
          </a:p>
        </p:txBody>
      </p:sp>
      <p:pic>
        <p:nvPicPr>
          <p:cNvPr id="10" name="Picture 9">
            <a:extLst>
              <a:ext uri="{FF2B5EF4-FFF2-40B4-BE49-F238E27FC236}">
                <a16:creationId xmlns:a16="http://schemas.microsoft.com/office/drawing/2014/main" id="{23035F33-9A92-F934-8CA7-B37D9C23CC6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876" y="448670"/>
            <a:ext cx="955720" cy="955720"/>
          </a:xfrm>
          <a:prstGeom prst="rect">
            <a:avLst/>
          </a:prstGeom>
        </p:spPr>
      </p:pic>
      <p:sp>
        <p:nvSpPr>
          <p:cNvPr id="6" name="Content Placeholder 3">
            <a:extLst>
              <a:ext uri="{FF2B5EF4-FFF2-40B4-BE49-F238E27FC236}">
                <a16:creationId xmlns:a16="http://schemas.microsoft.com/office/drawing/2014/main" id="{5C11D371-8C86-F00A-E73A-C5C23C1A7494}"/>
              </a:ext>
            </a:extLst>
          </p:cNvPr>
          <p:cNvSpPr txBox="1">
            <a:spLocks/>
          </p:cNvSpPr>
          <p:nvPr/>
        </p:nvSpPr>
        <p:spPr>
          <a:xfrm>
            <a:off x="788565" y="1860400"/>
            <a:ext cx="10229390" cy="4568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t">
              <a:spcBef>
                <a:spcPts val="0"/>
              </a:spcBef>
              <a:spcAft>
                <a:spcPts val="800"/>
              </a:spcAft>
              <a:buNone/>
            </a:pPr>
            <a:r>
              <a:rPr lang="en-GB" sz="1800" dirty="0">
                <a:solidFill>
                  <a:srgbClr val="EA4E19"/>
                </a:solidFill>
              </a:rPr>
              <a:t>Opportunity: </a:t>
            </a:r>
          </a:p>
          <a:p>
            <a:pPr lvl="1" fontAlgn="t">
              <a:spcBef>
                <a:spcPts val="0"/>
              </a:spcBef>
              <a:spcAft>
                <a:spcPts val="800"/>
              </a:spcAft>
            </a:pPr>
            <a:r>
              <a:rPr lang="en-GB" sz="1800" dirty="0"/>
              <a:t>The nuclear sector needs to attract and retain significant numbers to meet the UK’s Net Zero and national security ambition. The sector is also competing with others for critical skill sets. To increase supply to meet demand it must find ways to reach those who may not have previously considered working in the nuclear sector.</a:t>
            </a:r>
          </a:p>
          <a:p>
            <a:pPr marL="457200" lvl="1" indent="0" fontAlgn="t">
              <a:spcBef>
                <a:spcPts val="0"/>
              </a:spcBef>
              <a:spcAft>
                <a:spcPts val="800"/>
              </a:spcAft>
              <a:buNone/>
            </a:pPr>
            <a:r>
              <a:rPr lang="en-GB" sz="1800" dirty="0">
                <a:solidFill>
                  <a:srgbClr val="EA4E19"/>
                </a:solidFill>
              </a:rPr>
              <a:t>Action:</a:t>
            </a:r>
          </a:p>
          <a:p>
            <a:pPr lvl="1" fontAlgn="t">
              <a:spcBef>
                <a:spcPts val="0"/>
              </a:spcBef>
              <a:spcAft>
                <a:spcPts val="800"/>
              </a:spcAft>
            </a:pPr>
            <a:r>
              <a:rPr lang="en-GB" sz="1800" dirty="0"/>
              <a:t>Launch of a three-year national communications campaign delivered through “Destination Nuclear”. The first phase will be focused on attracting mid-career switchers through an awareness campaign in critical skills areas.</a:t>
            </a:r>
          </a:p>
          <a:p>
            <a:pPr lvl="1" fontAlgn="t">
              <a:spcBef>
                <a:spcPts val="0"/>
              </a:spcBef>
              <a:spcAft>
                <a:spcPts val="800"/>
              </a:spcAft>
            </a:pPr>
            <a:endParaRPr lang="en-GB" sz="1800" dirty="0"/>
          </a:p>
          <a:p>
            <a:pPr marL="457200" lvl="1" indent="0" fontAlgn="t">
              <a:spcBef>
                <a:spcPts val="0"/>
              </a:spcBef>
              <a:spcAft>
                <a:spcPts val="800"/>
              </a:spcAft>
              <a:buNone/>
            </a:pPr>
            <a:r>
              <a:rPr lang="en-GB" sz="1800" dirty="0">
                <a:solidFill>
                  <a:srgbClr val="EA4E19"/>
                </a:solidFill>
              </a:rPr>
              <a:t>Benefits:</a:t>
            </a:r>
          </a:p>
          <a:p>
            <a:pPr lvl="1" fontAlgn="t">
              <a:lnSpc>
                <a:spcPct val="100000"/>
              </a:lnSpc>
              <a:spcBef>
                <a:spcPts val="0"/>
              </a:spcBef>
            </a:pPr>
            <a:r>
              <a:rPr lang="en-GB" sz="1800" dirty="0"/>
              <a:t>Socio-economic: connecting people to available opportunities within the nuclear sector.</a:t>
            </a:r>
          </a:p>
          <a:p>
            <a:pPr lvl="1" fontAlgn="t">
              <a:lnSpc>
                <a:spcPct val="100000"/>
              </a:lnSpc>
              <a:spcBef>
                <a:spcPts val="0"/>
              </a:spcBef>
            </a:pPr>
            <a:r>
              <a:rPr lang="en-GB" sz="1800" dirty="0"/>
              <a:t>Improved perceptions around nuclear careers.</a:t>
            </a:r>
          </a:p>
          <a:p>
            <a:pPr lvl="1" fontAlgn="t">
              <a:lnSpc>
                <a:spcPct val="100000"/>
              </a:lnSpc>
              <a:spcBef>
                <a:spcPts val="0"/>
              </a:spcBef>
            </a:pPr>
            <a:r>
              <a:rPr lang="en-GB" sz="1800" dirty="0"/>
              <a:t>Opportunity to engage underrepresented groups.</a:t>
            </a:r>
          </a:p>
          <a:p>
            <a:pPr lvl="1" fontAlgn="t">
              <a:spcBef>
                <a:spcPts val="0"/>
              </a:spcBef>
              <a:spcAft>
                <a:spcPts val="800"/>
              </a:spcAft>
            </a:pPr>
            <a:endParaRPr lang="en-GB" sz="1800" dirty="0"/>
          </a:p>
          <a:p>
            <a:pPr marL="457200" lvl="1" indent="0" fontAlgn="t">
              <a:spcBef>
                <a:spcPts val="0"/>
              </a:spcBef>
              <a:spcAft>
                <a:spcPts val="800"/>
              </a:spcAft>
              <a:buNone/>
            </a:pPr>
            <a:endParaRPr lang="en-GB" sz="1800" dirty="0"/>
          </a:p>
          <a:p>
            <a:pPr marL="457200" lvl="1" indent="0" fontAlgn="t">
              <a:spcBef>
                <a:spcPts val="0"/>
              </a:spcBef>
              <a:spcAft>
                <a:spcPts val="800"/>
              </a:spcAft>
              <a:buNone/>
            </a:pPr>
            <a:endParaRPr lang="en-GB" sz="1800" dirty="0"/>
          </a:p>
          <a:p>
            <a:pPr fontAlgn="t">
              <a:lnSpc>
                <a:spcPct val="80000"/>
              </a:lnSpc>
            </a:pPr>
            <a:endParaRPr lang="en-GB" sz="1600" dirty="0">
              <a:solidFill>
                <a:srgbClr val="EA4E19"/>
              </a:solidFill>
            </a:endParaRPr>
          </a:p>
          <a:p>
            <a:pPr marL="0" indent="0" fontAlgn="t">
              <a:lnSpc>
                <a:spcPct val="80000"/>
              </a:lnSpc>
              <a:buNone/>
            </a:pPr>
            <a:endParaRPr lang="en-GB" sz="1600" dirty="0">
              <a:solidFill>
                <a:srgbClr val="EA4E19"/>
              </a:solidFill>
            </a:endParaRPr>
          </a:p>
          <a:p>
            <a:pPr fontAlgn="t">
              <a:lnSpc>
                <a:spcPct val="80000"/>
              </a:lnSpc>
              <a:spcAft>
                <a:spcPts val="800"/>
              </a:spcAft>
            </a:pPr>
            <a:endParaRPr lang="en-GB" sz="1600" dirty="0"/>
          </a:p>
        </p:txBody>
      </p:sp>
    </p:spTree>
    <p:extLst>
      <p:ext uri="{BB962C8B-B14F-4D97-AF65-F5344CB8AC3E}">
        <p14:creationId xmlns:p14="http://schemas.microsoft.com/office/powerpoint/2010/main" val="367172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7" y="1647749"/>
            <a:ext cx="801948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FAB232"/>
                </a:solidFill>
                <a:latin typeface="Calibri" panose="020F0502020204030204" pitchFamily="34" charset="0"/>
                <a:cs typeface="Calibri" panose="020F0502020204030204" pitchFamily="34" charset="0"/>
              </a:rPr>
              <a:t>Opportunity: </a:t>
            </a:r>
          </a:p>
          <a:p>
            <a:pPr lvl="1">
              <a:spcBef>
                <a:spcPts val="0"/>
              </a:spcBef>
              <a:spcAft>
                <a:spcPts val="600"/>
              </a:spcAft>
            </a:pPr>
            <a:r>
              <a:rPr lang="en-GB" sz="1600" dirty="0"/>
              <a:t>To attract and accelerate the speed to competency of mid-career entrants to address the shortfall in the most critical professions for the industry</a:t>
            </a:r>
            <a:endParaRPr lang="en-GB" sz="1600" dirty="0">
              <a:latin typeface="Calibri" panose="020F0502020204030204" pitchFamily="34" charset="0"/>
              <a:cs typeface="Calibri" panose="020F0502020204030204" pitchFamily="34" charset="0"/>
            </a:endParaRPr>
          </a:p>
          <a:p>
            <a:pPr marL="0" indent="0">
              <a:spcBef>
                <a:spcPts val="0"/>
              </a:spcBef>
              <a:spcAft>
                <a:spcPts val="400"/>
              </a:spcAft>
              <a:buNone/>
            </a:pPr>
            <a:r>
              <a:rPr lang="en-GB" sz="1600" dirty="0">
                <a:solidFill>
                  <a:srgbClr val="FAB232"/>
                </a:solidFill>
                <a:latin typeface="Calibri" panose="020F0502020204030204" pitchFamily="34" charset="0"/>
                <a:cs typeface="Calibri" panose="020F0502020204030204" pitchFamily="34" charset="0"/>
              </a:rPr>
              <a:t>Action: </a:t>
            </a:r>
          </a:p>
          <a:p>
            <a:pPr lvl="1">
              <a:spcBef>
                <a:spcPts val="0"/>
              </a:spcBef>
            </a:pPr>
            <a:r>
              <a:rPr lang="en-GB" sz="1600" dirty="0">
                <a:latin typeface="Calibri" panose="020F0502020204030204" pitchFamily="34" charset="0"/>
                <a:cs typeface="Calibri" panose="020F0502020204030204" pitchFamily="34" charset="0"/>
              </a:rPr>
              <a:t>Deliver a programme of </a:t>
            </a:r>
            <a:r>
              <a:rPr lang="en-GB" sz="1600" b="1" dirty="0">
                <a:latin typeface="Calibri" panose="020F0502020204030204" pitchFamily="34" charset="0"/>
                <a:cs typeface="Calibri" panose="020F0502020204030204" pitchFamily="34" charset="0"/>
              </a:rPr>
              <a:t>nuclear skills accelerator programmes*</a:t>
            </a:r>
            <a:r>
              <a:rPr lang="en-GB" sz="1600" dirty="0">
                <a:latin typeface="Calibri" panose="020F0502020204030204" pitchFamily="34" charset="0"/>
                <a:cs typeface="Calibri" panose="020F0502020204030204" pitchFamily="34" charset="0"/>
              </a:rPr>
              <a:t> targeted at mid-career entrants in the critical skills professions. </a:t>
            </a:r>
          </a:p>
          <a:p>
            <a:pPr lvl="1">
              <a:spcBef>
                <a:spcPts val="0"/>
              </a:spcBef>
            </a:pPr>
            <a:r>
              <a:rPr lang="en-GB" sz="1600" dirty="0">
                <a:latin typeface="Calibri" panose="020F0502020204030204" pitchFamily="34" charset="0"/>
                <a:cs typeface="Calibri" panose="020F0502020204030204" pitchFamily="34" charset="0"/>
              </a:rPr>
              <a:t>Scale up and roll-out through existing provider networks.</a:t>
            </a:r>
          </a:p>
          <a:p>
            <a:pPr lvl="1">
              <a:spcBef>
                <a:spcPts val="0"/>
              </a:spcBef>
            </a:pPr>
            <a:r>
              <a:rPr lang="en-GB" sz="1600" dirty="0">
                <a:latin typeface="Calibri" panose="020F0502020204030204" pitchFamily="34" charset="0"/>
                <a:cs typeface="Calibri" panose="020F0502020204030204" pitchFamily="34" charset="0"/>
              </a:rPr>
              <a:t>Support the development of interventions that aid retention of mid-career professionals in the current and future critical skills areas.</a:t>
            </a:r>
          </a:p>
          <a:p>
            <a:pPr marL="457200" lvl="1" indent="0">
              <a:spcBef>
                <a:spcPts val="0"/>
              </a:spcBef>
              <a:spcAft>
                <a:spcPts val="400"/>
              </a:spcAft>
              <a:buNone/>
            </a:pPr>
            <a:endParaRPr lang="en-GB" sz="1600" dirty="0">
              <a:latin typeface="Calibri" panose="020F0502020204030204" pitchFamily="34" charset="0"/>
              <a:cs typeface="Calibri" panose="020F0502020204030204" pitchFamily="34" charset="0"/>
            </a:endParaRPr>
          </a:p>
          <a:p>
            <a:pPr marL="0" indent="0">
              <a:spcBef>
                <a:spcPts val="0"/>
              </a:spcBef>
              <a:buNone/>
            </a:pPr>
            <a:r>
              <a:rPr lang="en-GB" sz="1600" dirty="0">
                <a:solidFill>
                  <a:srgbClr val="FAB232"/>
                </a:solidFill>
                <a:latin typeface="Calibri" panose="020F0502020204030204" pitchFamily="34" charset="0"/>
                <a:cs typeface="Calibri" panose="020F0502020204030204" pitchFamily="34" charset="0"/>
              </a:rPr>
              <a:t>Benefits: </a:t>
            </a:r>
          </a:p>
          <a:p>
            <a:pPr lvl="1">
              <a:spcBef>
                <a:spcPts val="0"/>
              </a:spcBef>
            </a:pPr>
            <a:r>
              <a:rPr lang="en-GB" sz="1600" dirty="0"/>
              <a:t>Accelerated development of plans and interventions designed to tackle key issues faced by the industry in the most critical professions, easing the burden on the current workforce and freeing them to deliver against their strategic ambitions, business plans and contracts.</a:t>
            </a:r>
            <a:endParaRPr lang="en-GB" sz="1600" dirty="0">
              <a:latin typeface="Calibri" panose="020F0502020204030204" pitchFamily="34" charset="0"/>
              <a:cs typeface="Calibri" panose="020F0502020204030204" pitchFamily="34" charset="0"/>
            </a:endParaRPr>
          </a:p>
          <a:p>
            <a:pPr marL="457200" lvl="1" indent="0">
              <a:spcBef>
                <a:spcPts val="0"/>
              </a:spcBef>
              <a:buNone/>
            </a:pPr>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93060EC-4A65-BFF4-EB0E-DEB7968B7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9112" y="5692928"/>
            <a:ext cx="2114652" cy="604186"/>
          </a:xfrm>
          <a:prstGeom prst="rect">
            <a:avLst/>
          </a:prstGeom>
        </p:spPr>
      </p:pic>
      <p:sp>
        <p:nvSpPr>
          <p:cNvPr id="2" name="TextBox 1">
            <a:extLst>
              <a:ext uri="{FF2B5EF4-FFF2-40B4-BE49-F238E27FC236}">
                <a16:creationId xmlns:a16="http://schemas.microsoft.com/office/drawing/2014/main" id="{804EA6BF-95AB-2BE3-8244-A2C72CD592DF}"/>
              </a:ext>
            </a:extLst>
          </p:cNvPr>
          <p:cNvSpPr txBox="1"/>
          <p:nvPr/>
        </p:nvSpPr>
        <p:spPr>
          <a:xfrm>
            <a:off x="319596" y="6073168"/>
            <a:ext cx="9447467" cy="215444"/>
          </a:xfrm>
          <a:prstGeom prst="rect">
            <a:avLst/>
          </a:prstGeom>
          <a:noFill/>
        </p:spPr>
        <p:txBody>
          <a:bodyPr wrap="square" rtlCol="0">
            <a:spAutoFit/>
          </a:bodyPr>
          <a:lstStyle/>
          <a:p>
            <a:r>
              <a:rPr lang="en-GB" sz="800" dirty="0"/>
              <a:t>* Formerly referred to as ‘nuclear skills boot camps</a:t>
            </a:r>
          </a:p>
        </p:txBody>
      </p:sp>
      <p:sp>
        <p:nvSpPr>
          <p:cNvPr id="11" name="TextBox 10">
            <a:extLst>
              <a:ext uri="{FF2B5EF4-FFF2-40B4-BE49-F238E27FC236}">
                <a16:creationId xmlns:a16="http://schemas.microsoft.com/office/drawing/2014/main" id="{0C05D86C-AE9F-DD05-405B-F11F672C71C1}"/>
              </a:ext>
            </a:extLst>
          </p:cNvPr>
          <p:cNvSpPr txBox="1"/>
          <p:nvPr/>
        </p:nvSpPr>
        <p:spPr>
          <a:xfrm>
            <a:off x="1712096" y="618754"/>
            <a:ext cx="6662469" cy="615553"/>
          </a:xfrm>
          <a:prstGeom prst="rect">
            <a:avLst/>
          </a:prstGeom>
          <a:noFill/>
        </p:spPr>
        <p:txBody>
          <a:bodyPr wrap="square" rtlCol="0">
            <a:spAutoFit/>
          </a:bodyPr>
          <a:lstStyle/>
          <a:p>
            <a:r>
              <a:rPr lang="en-GB" sz="3400" dirty="0">
                <a:solidFill>
                  <a:srgbClr val="FAB232"/>
                </a:solidFill>
                <a:latin typeface="Saira Condensed Medium" pitchFamily="2" charset="77"/>
                <a:ea typeface="+mn-ea"/>
                <a:cs typeface="+mn-cs"/>
              </a:rPr>
              <a:t> Career Switchers</a:t>
            </a:r>
            <a:endParaRPr lang="en-US" sz="3400" dirty="0">
              <a:solidFill>
                <a:srgbClr val="FAB232"/>
              </a:solidFill>
            </a:endParaRPr>
          </a:p>
        </p:txBody>
      </p:sp>
      <p:pic>
        <p:nvPicPr>
          <p:cNvPr id="15" name="Picture 14">
            <a:extLst>
              <a:ext uri="{FF2B5EF4-FFF2-40B4-BE49-F238E27FC236}">
                <a16:creationId xmlns:a16="http://schemas.microsoft.com/office/drawing/2014/main" id="{E2C3D075-93EF-8AB8-5B6C-8E12D29845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8875" y="448671"/>
            <a:ext cx="955720" cy="955720"/>
          </a:xfrm>
          <a:prstGeom prst="rect">
            <a:avLst/>
          </a:prstGeom>
        </p:spPr>
      </p:pic>
    </p:spTree>
    <p:extLst>
      <p:ext uri="{BB962C8B-B14F-4D97-AF65-F5344CB8AC3E}">
        <p14:creationId xmlns:p14="http://schemas.microsoft.com/office/powerpoint/2010/main" val="307553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6" y="1869999"/>
            <a:ext cx="103090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lnSpc>
                <a:spcPct val="80000"/>
              </a:lnSpc>
              <a:spcAft>
                <a:spcPts val="400"/>
              </a:spcAft>
            </a:pPr>
            <a:r>
              <a:rPr lang="en-GB" sz="1600" dirty="0">
                <a:solidFill>
                  <a:srgbClr val="FAB232"/>
                </a:solidFill>
              </a:rPr>
              <a:t>Opportunity: </a:t>
            </a:r>
          </a:p>
          <a:p>
            <a:pPr lvl="1" fontAlgn="t">
              <a:spcBef>
                <a:spcPts val="0"/>
              </a:spcBef>
              <a:spcAft>
                <a:spcPts val="400"/>
              </a:spcAft>
            </a:pPr>
            <a:r>
              <a:rPr lang="en-GB" sz="1600" dirty="0"/>
              <a:t>UK nuclear does not have a pipeline of skills entering the sector to ensure the right skills are in place at the right time. </a:t>
            </a:r>
            <a:r>
              <a:rPr lang="en-GB" sz="1600" dirty="0">
                <a:solidFill>
                  <a:srgbClr val="000000"/>
                </a:solidFill>
              </a:rPr>
              <a:t>In order to meet growing demand, increasing </a:t>
            </a:r>
            <a:r>
              <a:rPr lang="en-GB" sz="1600" dirty="0"/>
              <a:t>apprenticeship schemes in the sector presents an opportunity to expand headcount and develop talent. </a:t>
            </a:r>
          </a:p>
          <a:p>
            <a:pPr fontAlgn="t">
              <a:lnSpc>
                <a:spcPct val="80000"/>
              </a:lnSpc>
              <a:spcBef>
                <a:spcPts val="0"/>
              </a:spcBef>
              <a:spcAft>
                <a:spcPts val="400"/>
              </a:spcAft>
            </a:pPr>
            <a:r>
              <a:rPr lang="en-GB" sz="1600" dirty="0">
                <a:solidFill>
                  <a:srgbClr val="FAB232"/>
                </a:solidFill>
              </a:rPr>
              <a:t>Actions: </a:t>
            </a:r>
          </a:p>
          <a:p>
            <a:pPr lvl="1" fontAlgn="t">
              <a:lnSpc>
                <a:spcPct val="80000"/>
              </a:lnSpc>
              <a:spcBef>
                <a:spcPts val="0"/>
              </a:spcBef>
              <a:spcAft>
                <a:spcPts val="400"/>
              </a:spcAft>
            </a:pPr>
            <a:r>
              <a:rPr lang="en-GB" sz="1600" dirty="0"/>
              <a:t>Establish the requirement for any new nuclear L6 Apprenticeship standard(s)</a:t>
            </a:r>
          </a:p>
          <a:p>
            <a:pPr lvl="1" fontAlgn="t">
              <a:lnSpc>
                <a:spcPct val="80000"/>
              </a:lnSpc>
              <a:spcBef>
                <a:spcPts val="0"/>
              </a:spcBef>
              <a:spcAft>
                <a:spcPts val="400"/>
              </a:spcAft>
            </a:pPr>
            <a:r>
              <a:rPr lang="en-GB" sz="1600" dirty="0"/>
              <a:t>Double the number of apprentices in the sector by academic year 25/26 compared to the 2023 baseline achieved through reviewed and refreshed apprenticeship courses</a:t>
            </a:r>
          </a:p>
          <a:p>
            <a:pPr lvl="1" fontAlgn="t">
              <a:lnSpc>
                <a:spcPct val="80000"/>
              </a:lnSpc>
              <a:spcBef>
                <a:spcPts val="0"/>
              </a:spcBef>
              <a:spcAft>
                <a:spcPts val="400"/>
              </a:spcAft>
            </a:pPr>
            <a:endParaRPr lang="en-GB" sz="1600" dirty="0"/>
          </a:p>
          <a:p>
            <a:pPr fontAlgn="t">
              <a:lnSpc>
                <a:spcPct val="80000"/>
              </a:lnSpc>
              <a:spcAft>
                <a:spcPts val="400"/>
              </a:spcAft>
            </a:pPr>
            <a:r>
              <a:rPr lang="en-GB" sz="1600" dirty="0">
                <a:solidFill>
                  <a:srgbClr val="FAB232"/>
                </a:solidFill>
              </a:rPr>
              <a:t>Benefits: </a:t>
            </a:r>
          </a:p>
          <a:p>
            <a:pPr marL="720000" lvl="0" fontAlgn="auto">
              <a:lnSpc>
                <a:spcPct val="100000"/>
              </a:lnSpc>
              <a:spcBef>
                <a:spcPts val="0"/>
              </a:spcBef>
            </a:pPr>
            <a:r>
              <a:rPr lang="en-GB" sz="1600" dirty="0"/>
              <a:t>Pipeline of employment-ready people with the right skills.</a:t>
            </a:r>
          </a:p>
          <a:p>
            <a:pPr marL="720000" lvl="0" fontAlgn="auto">
              <a:lnSpc>
                <a:spcPct val="100000"/>
              </a:lnSpc>
              <a:spcBef>
                <a:spcPts val="0"/>
              </a:spcBef>
            </a:pPr>
            <a:r>
              <a:rPr lang="en-GB" sz="1600" dirty="0"/>
              <a:t>Any new degree apprenticeship standard(s) will extend choice for the future workforce.</a:t>
            </a:r>
          </a:p>
          <a:p>
            <a:pPr marL="720000" lvl="0" fontAlgn="auto">
              <a:lnSpc>
                <a:spcPct val="100000"/>
              </a:lnSpc>
              <a:spcBef>
                <a:spcPts val="0"/>
              </a:spcBef>
            </a:pPr>
            <a:r>
              <a:rPr lang="en-GB" sz="1600" dirty="0"/>
              <a:t>A centralised platform for multiple program applications with built-in inclusivity and accessibility features – to enable efficient data tracking, diversified applicant pools, and enhanced conversion rates.</a:t>
            </a:r>
          </a:p>
          <a:p>
            <a:pPr marL="720000">
              <a:lnSpc>
                <a:spcPct val="100000"/>
              </a:lnSpc>
              <a:spcBef>
                <a:spcPts val="0"/>
              </a:spcBef>
            </a:pPr>
            <a:r>
              <a:rPr lang="en-GB" sz="1600" dirty="0"/>
              <a:t>Implementation of social mobility and bursary schemes targeting graduates and apprentices from deprived backgrounds, with a focus on individuals furthest from the labour market. </a:t>
            </a:r>
            <a:endParaRPr lang="en-GB" sz="1600" dirty="0">
              <a:solidFill>
                <a:srgbClr val="FAB232"/>
              </a:solidFill>
            </a:endParaRPr>
          </a:p>
        </p:txBody>
      </p:sp>
      <p:pic>
        <p:nvPicPr>
          <p:cNvPr id="2" name="Picture 1">
            <a:extLst>
              <a:ext uri="{FF2B5EF4-FFF2-40B4-BE49-F238E27FC236}">
                <a16:creationId xmlns:a16="http://schemas.microsoft.com/office/drawing/2014/main" id="{92146F17-A68C-59BB-F12D-AF98AA9D6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862" y="5692928"/>
            <a:ext cx="2114652" cy="604186"/>
          </a:xfrm>
          <a:prstGeom prst="rect">
            <a:avLst/>
          </a:prstGeom>
        </p:spPr>
      </p:pic>
      <p:sp>
        <p:nvSpPr>
          <p:cNvPr id="4" name="TextBox 3">
            <a:extLst>
              <a:ext uri="{FF2B5EF4-FFF2-40B4-BE49-F238E27FC236}">
                <a16:creationId xmlns:a16="http://schemas.microsoft.com/office/drawing/2014/main" id="{060EF87E-979B-8BA7-1E73-926C4A03D682}"/>
              </a:ext>
            </a:extLst>
          </p:cNvPr>
          <p:cNvSpPr txBox="1"/>
          <p:nvPr/>
        </p:nvSpPr>
        <p:spPr>
          <a:xfrm>
            <a:off x="1712096" y="618753"/>
            <a:ext cx="6803253" cy="615553"/>
          </a:xfrm>
          <a:prstGeom prst="rect">
            <a:avLst/>
          </a:prstGeom>
          <a:noFill/>
        </p:spPr>
        <p:txBody>
          <a:bodyPr wrap="square" rtlCol="0">
            <a:spAutoFit/>
          </a:bodyPr>
          <a:lstStyle/>
          <a:p>
            <a:r>
              <a:rPr lang="en-GB" sz="3400" dirty="0">
                <a:solidFill>
                  <a:srgbClr val="FAB232"/>
                </a:solidFill>
                <a:latin typeface="Saira Condensed Medium" pitchFamily="2" charset="77"/>
                <a:ea typeface="+mn-ea"/>
                <a:cs typeface="+mn-cs"/>
              </a:rPr>
              <a:t>Double the Intake of Apprentices</a:t>
            </a:r>
            <a:endParaRPr lang="en-US" sz="3400" dirty="0">
              <a:solidFill>
                <a:srgbClr val="FAB232"/>
              </a:solidFill>
            </a:endParaRPr>
          </a:p>
        </p:txBody>
      </p:sp>
      <p:pic>
        <p:nvPicPr>
          <p:cNvPr id="9" name="Picture 8">
            <a:extLst>
              <a:ext uri="{FF2B5EF4-FFF2-40B4-BE49-F238E27FC236}">
                <a16:creationId xmlns:a16="http://schemas.microsoft.com/office/drawing/2014/main" id="{0EE81793-0585-D329-4052-5A52F9113D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876" y="448670"/>
            <a:ext cx="955720" cy="955720"/>
          </a:xfrm>
          <a:prstGeom prst="rect">
            <a:avLst/>
          </a:prstGeom>
        </p:spPr>
      </p:pic>
    </p:spTree>
    <p:extLst>
      <p:ext uri="{BB962C8B-B14F-4D97-AF65-F5344CB8AC3E}">
        <p14:creationId xmlns:p14="http://schemas.microsoft.com/office/powerpoint/2010/main" val="193893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C11D371-8C86-F00A-E73A-C5C23C1A7494}"/>
              </a:ext>
            </a:extLst>
          </p:cNvPr>
          <p:cNvSpPr txBox="1">
            <a:spLocks/>
          </p:cNvSpPr>
          <p:nvPr/>
        </p:nvSpPr>
        <p:spPr>
          <a:xfrm>
            <a:off x="708876" y="1869999"/>
            <a:ext cx="103090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lnSpc>
                <a:spcPct val="80000"/>
              </a:lnSpc>
              <a:spcAft>
                <a:spcPts val="400"/>
              </a:spcAft>
            </a:pPr>
            <a:r>
              <a:rPr lang="en-GB" sz="1600" dirty="0">
                <a:solidFill>
                  <a:srgbClr val="FAB232"/>
                </a:solidFill>
              </a:rPr>
              <a:t>Opportunity: </a:t>
            </a:r>
          </a:p>
          <a:p>
            <a:pPr lvl="1" fontAlgn="t">
              <a:spcBef>
                <a:spcPts val="0"/>
              </a:spcBef>
              <a:spcAft>
                <a:spcPts val="400"/>
              </a:spcAft>
            </a:pPr>
            <a:r>
              <a:rPr lang="en-GB" sz="1600" dirty="0"/>
              <a:t>To double the number of graduates with the skillsets needed to work in the sector by the academic year 2025/2026 from the 2023 baseline. To be achieved through development and advertisement of graduate, sponsorship, and bursary schemes and expanding or building on existing schemes to attract more students to the sector. </a:t>
            </a:r>
          </a:p>
          <a:p>
            <a:pPr fontAlgn="t">
              <a:lnSpc>
                <a:spcPct val="80000"/>
              </a:lnSpc>
              <a:spcBef>
                <a:spcPts val="0"/>
              </a:spcBef>
              <a:spcAft>
                <a:spcPts val="400"/>
              </a:spcAft>
            </a:pPr>
            <a:r>
              <a:rPr lang="en-GB" sz="1600" dirty="0">
                <a:solidFill>
                  <a:srgbClr val="FAB232"/>
                </a:solidFill>
              </a:rPr>
              <a:t>Actions: </a:t>
            </a:r>
          </a:p>
          <a:p>
            <a:pPr lvl="1" fontAlgn="t">
              <a:lnSpc>
                <a:spcPct val="80000"/>
              </a:lnSpc>
              <a:spcBef>
                <a:spcPts val="0"/>
              </a:spcBef>
              <a:spcAft>
                <a:spcPts val="400"/>
              </a:spcAft>
            </a:pPr>
            <a:r>
              <a:rPr lang="en-GB" sz="1600" dirty="0"/>
              <a:t>Launch enhanced “Nuclear Graduate Scheme”. Graduates will complete three secondments across UK nuclear sector over two years; 12 months with their sponsor organisation, followed by two further 6-month secondments.</a:t>
            </a:r>
          </a:p>
          <a:p>
            <a:pPr lvl="1" fontAlgn="t">
              <a:lnSpc>
                <a:spcPct val="80000"/>
              </a:lnSpc>
              <a:spcBef>
                <a:spcPts val="0"/>
              </a:spcBef>
              <a:spcAft>
                <a:spcPts val="400"/>
              </a:spcAft>
            </a:pPr>
            <a:r>
              <a:rPr lang="en-GB" sz="1600" dirty="0"/>
              <a:t>Develop and launch a new Nuclear Academy Bursary and Sponsorship scheme</a:t>
            </a:r>
          </a:p>
          <a:p>
            <a:pPr fontAlgn="t">
              <a:lnSpc>
                <a:spcPct val="80000"/>
              </a:lnSpc>
              <a:spcAft>
                <a:spcPts val="400"/>
              </a:spcAft>
            </a:pPr>
            <a:r>
              <a:rPr lang="en-GB" sz="1600" dirty="0">
                <a:solidFill>
                  <a:srgbClr val="FAB232"/>
                </a:solidFill>
              </a:rPr>
              <a:t>Benefits: </a:t>
            </a:r>
          </a:p>
          <a:p>
            <a:pPr marL="720000" lvl="0" fontAlgn="auto">
              <a:lnSpc>
                <a:spcPct val="100000"/>
              </a:lnSpc>
              <a:spcBef>
                <a:spcPts val="0"/>
              </a:spcBef>
            </a:pPr>
            <a:r>
              <a:rPr lang="en-GB" sz="1600" dirty="0"/>
              <a:t>Pipeline of employment-ready people with the right skills.</a:t>
            </a:r>
          </a:p>
          <a:p>
            <a:pPr marL="720000" lvl="0" fontAlgn="auto">
              <a:lnSpc>
                <a:spcPct val="100000"/>
              </a:lnSpc>
              <a:spcBef>
                <a:spcPts val="0"/>
              </a:spcBef>
            </a:pPr>
            <a:r>
              <a:rPr lang="en-GB" sz="1600" dirty="0"/>
              <a:t>Increased awareness of the nuclear sector amongst university and graduate communities.</a:t>
            </a:r>
          </a:p>
          <a:p>
            <a:pPr marL="720000" lvl="0" fontAlgn="auto">
              <a:lnSpc>
                <a:spcPct val="100000"/>
              </a:lnSpc>
              <a:spcBef>
                <a:spcPts val="0"/>
              </a:spcBef>
            </a:pPr>
            <a:r>
              <a:rPr lang="en-GB" sz="1600" dirty="0"/>
              <a:t>Relationships developed between higher education and industry.</a:t>
            </a:r>
          </a:p>
          <a:p>
            <a:pPr marL="720000" lvl="0" fontAlgn="auto">
              <a:lnSpc>
                <a:spcPct val="100000"/>
              </a:lnSpc>
              <a:spcBef>
                <a:spcPts val="0"/>
              </a:spcBef>
            </a:pPr>
            <a:r>
              <a:rPr lang="en-GB" sz="1600" dirty="0"/>
              <a:t>Students from all backgrounds encouraged to pursue STEM, resulting in an increase in graduates with the right skillset to meet programme demand.</a:t>
            </a:r>
          </a:p>
          <a:p>
            <a:pPr marL="720000" lvl="0" fontAlgn="auto">
              <a:lnSpc>
                <a:spcPct val="100000"/>
              </a:lnSpc>
              <a:spcBef>
                <a:spcPts val="0"/>
              </a:spcBef>
            </a:pPr>
            <a:r>
              <a:rPr lang="en-GB" sz="1600" dirty="0"/>
              <a:t>Sharing of applicants from talent pools who meet the minimum threshold for over-subscribed schemes across industry</a:t>
            </a:r>
            <a:endParaRPr lang="en-GB" sz="1600" dirty="0">
              <a:solidFill>
                <a:srgbClr val="FAB232"/>
              </a:solidFill>
            </a:endParaRPr>
          </a:p>
        </p:txBody>
      </p:sp>
      <p:pic>
        <p:nvPicPr>
          <p:cNvPr id="2" name="Picture 1">
            <a:extLst>
              <a:ext uri="{FF2B5EF4-FFF2-40B4-BE49-F238E27FC236}">
                <a16:creationId xmlns:a16="http://schemas.microsoft.com/office/drawing/2014/main" id="{92146F17-A68C-59BB-F12D-AF98AA9D6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862" y="5692928"/>
            <a:ext cx="2114652" cy="604186"/>
          </a:xfrm>
          <a:prstGeom prst="rect">
            <a:avLst/>
          </a:prstGeom>
        </p:spPr>
      </p:pic>
      <p:sp>
        <p:nvSpPr>
          <p:cNvPr id="4" name="TextBox 3">
            <a:extLst>
              <a:ext uri="{FF2B5EF4-FFF2-40B4-BE49-F238E27FC236}">
                <a16:creationId xmlns:a16="http://schemas.microsoft.com/office/drawing/2014/main" id="{060EF87E-979B-8BA7-1E73-926C4A03D682}"/>
              </a:ext>
            </a:extLst>
          </p:cNvPr>
          <p:cNvSpPr txBox="1"/>
          <p:nvPr/>
        </p:nvSpPr>
        <p:spPr>
          <a:xfrm>
            <a:off x="1712096" y="618753"/>
            <a:ext cx="6803253" cy="615553"/>
          </a:xfrm>
          <a:prstGeom prst="rect">
            <a:avLst/>
          </a:prstGeom>
          <a:noFill/>
        </p:spPr>
        <p:txBody>
          <a:bodyPr wrap="square" rtlCol="0">
            <a:spAutoFit/>
          </a:bodyPr>
          <a:lstStyle/>
          <a:p>
            <a:r>
              <a:rPr lang="en-GB" sz="3400" dirty="0">
                <a:solidFill>
                  <a:srgbClr val="FAB232"/>
                </a:solidFill>
                <a:latin typeface="Saira Condensed Medium" pitchFamily="2" charset="77"/>
                <a:ea typeface="+mn-ea"/>
                <a:cs typeface="+mn-cs"/>
              </a:rPr>
              <a:t>Double the Intake of Graduates</a:t>
            </a:r>
            <a:endParaRPr lang="en-US" sz="3400" dirty="0">
              <a:solidFill>
                <a:srgbClr val="FAB232"/>
              </a:solidFill>
            </a:endParaRPr>
          </a:p>
        </p:txBody>
      </p:sp>
      <p:pic>
        <p:nvPicPr>
          <p:cNvPr id="9" name="Picture 8">
            <a:extLst>
              <a:ext uri="{FF2B5EF4-FFF2-40B4-BE49-F238E27FC236}">
                <a16:creationId xmlns:a16="http://schemas.microsoft.com/office/drawing/2014/main" id="{0EE81793-0585-D329-4052-5A52F9113D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876" y="448670"/>
            <a:ext cx="955720" cy="955720"/>
          </a:xfrm>
          <a:prstGeom prst="rect">
            <a:avLst/>
          </a:prstGeom>
        </p:spPr>
      </p:pic>
    </p:spTree>
    <p:extLst>
      <p:ext uri="{BB962C8B-B14F-4D97-AF65-F5344CB8AC3E}">
        <p14:creationId xmlns:p14="http://schemas.microsoft.com/office/powerpoint/2010/main" val="244760305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CF02E06F8C3B41BB63565FEB27B587" ma:contentTypeVersion="18" ma:contentTypeDescription="Create a new document." ma:contentTypeScope="" ma:versionID="aab4573fe3d7b2ddfade8b6289fb0545">
  <xsd:schema xmlns:xsd="http://www.w3.org/2001/XMLSchema" xmlns:xs="http://www.w3.org/2001/XMLSchema" xmlns:p="http://schemas.microsoft.com/office/2006/metadata/properties" xmlns:ns2="539eeb5a-6983-45a9-9203-cb5f959d005d" xmlns:ns3="08ff7c93-c39a-48da-8bb9-2e52d82d37e9" targetNamespace="http://schemas.microsoft.com/office/2006/metadata/properties" ma:root="true" ma:fieldsID="6e48fa160b766ad2b6b1548121b7874e" ns2:_="" ns3:_="">
    <xsd:import namespace="539eeb5a-6983-45a9-9203-cb5f959d005d"/>
    <xsd:import namespace="08ff7c93-c39a-48da-8bb9-2e52d82d37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eb5a-6983-45a9-9203-cb5f959d005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0745f9-5746-4c62-aed4-f6f3ef59bd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ff7c93-c39a-48da-8bb9-2e52d82d37e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260c2c0-7fba-4c39-a33d-194775a6ba5f}" ma:internalName="TaxCatchAll" ma:showField="CatchAllData" ma:web="08ff7c93-c39a-48da-8bb9-2e52d82d37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8ff7c93-c39a-48da-8bb9-2e52d82d37e9" xsi:nil="true"/>
    <lcf76f155ced4ddcb4097134ff3c332f xmlns="539eeb5a-6983-45a9-9203-cb5f959d00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961627-B976-4C97-8C13-32C3B948EFFD}">
  <ds:schemaRefs>
    <ds:schemaRef ds:uri="http://schemas.microsoft.com/sharepoint/v3/contenttype/forms"/>
  </ds:schemaRefs>
</ds:datastoreItem>
</file>

<file path=customXml/itemProps2.xml><?xml version="1.0" encoding="utf-8"?>
<ds:datastoreItem xmlns:ds="http://schemas.openxmlformats.org/officeDocument/2006/customXml" ds:itemID="{7DFB0DD4-31AB-45F3-8433-440366043849}">
  <ds:schemaRefs>
    <ds:schemaRef ds:uri="08ff7c93-c39a-48da-8bb9-2e52d82d37e9"/>
    <ds:schemaRef ds:uri="539eeb5a-6983-45a9-9203-cb5f959d00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FE6F28-B1AA-4102-B3B8-272EEEFEFF31}">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39eeb5a-6983-45a9-9203-cb5f959d005d"/>
    <ds:schemaRef ds:uri="http://purl.org/dc/terms/"/>
    <ds:schemaRef ds:uri="08ff7c93-c39a-48da-8bb9-2e52d82d37e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11502</TotalTime>
  <Words>2565</Words>
  <Application>Microsoft Macintosh PowerPoint</Application>
  <PresentationFormat>Widescreen</PresentationFormat>
  <Paragraphs>182</Paragraphs>
  <Slides>21</Slides>
  <Notes>5</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Calibri Light</vt:lpstr>
      <vt:lpstr>Saira</vt:lpstr>
      <vt:lpstr>Saira Condensed Medium</vt:lpstr>
      <vt:lpstr>Saira Medium</vt:lpstr>
      <vt:lpstr>Saira Thin</vt:lpstr>
      <vt:lpstr>WordVisi_MSFontService</vt:lpstr>
      <vt:lpstr>1_Office Theme</vt:lpstr>
      <vt:lpstr>2_Office Theme</vt:lpstr>
      <vt:lpstr>Building Skills for the Nation’s Nuclear Capability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Team Planning Event 23 April 2024</dc:title>
  <dc:creator>Jay Bhart</dc:creator>
  <cp:lastModifiedBy>Carolyn Saddington</cp:lastModifiedBy>
  <cp:revision>103</cp:revision>
  <dcterms:created xsi:type="dcterms:W3CDTF">2024-04-22T11:59:18Z</dcterms:created>
  <dcterms:modified xsi:type="dcterms:W3CDTF">2024-06-21T08:36:47Z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0x010100ACCF02E06F8C3B41BB63565FEB27B587</vt:lpwstr>
  </property>
  <property fmtid="{D5CDD505-2E9C-101B-9397-08002B2CF9AE}" pid="3" name="MediaServiceImageTags">
    <vt:lpwstr/>
  </property>
</Properties>
</file>